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58" r:id="rId4"/>
    <p:sldId id="275" r:id="rId5"/>
    <p:sldId id="276" r:id="rId6"/>
    <p:sldId id="262" r:id="rId7"/>
    <p:sldId id="266" r:id="rId8"/>
    <p:sldId id="267" r:id="rId9"/>
    <p:sldId id="274" r:id="rId10"/>
    <p:sldId id="268" r:id="rId11"/>
    <p:sldId id="257" r:id="rId12"/>
    <p:sldId id="269" r:id="rId13"/>
    <p:sldId id="272" r:id="rId14"/>
    <p:sldId id="270" r:id="rId15"/>
    <p:sldId id="271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045" autoAdjust="0"/>
  </p:normalViewPr>
  <p:slideViewPr>
    <p:cSldViewPr snapToGrid="0">
      <p:cViewPr varScale="1">
        <p:scale>
          <a:sx n="56" d="100"/>
          <a:sy n="56" d="100"/>
        </p:scale>
        <p:origin x="1260" y="42"/>
      </p:cViewPr>
      <p:guideLst>
        <p:guide pos="3840"/>
        <p:guide orient="horz" pos="2183"/>
      </p:guideLst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08" y="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828F9-A8C4-45BE-80BD-19CF46BE507B}" type="doc">
      <dgm:prSet loTypeId="urn:microsoft.com/office/officeart/2005/8/layout/equation2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2AD6E559-DD84-4DCF-B164-E353C15CEBFF}">
      <dgm:prSet phldrT="[Text]" custT="1"/>
      <dgm:spPr/>
      <dgm:t>
        <a:bodyPr/>
        <a:lstStyle/>
        <a:p>
          <a:r>
            <a:rPr lang="en-ZA" sz="1400" dirty="0" smtClean="0"/>
            <a:t>Small Learning Community</a:t>
          </a:r>
          <a:endParaRPr lang="en-ZA" sz="1400" dirty="0"/>
        </a:p>
      </dgm:t>
    </dgm:pt>
    <dgm:pt modelId="{8429391F-7180-411F-8757-951E02097294}" type="parTrans" cxnId="{B1453875-2A11-422F-A58E-FE5F239B62B8}">
      <dgm:prSet/>
      <dgm:spPr/>
      <dgm:t>
        <a:bodyPr/>
        <a:lstStyle/>
        <a:p>
          <a:endParaRPr lang="en-ZA"/>
        </a:p>
      </dgm:t>
    </dgm:pt>
    <dgm:pt modelId="{A557FE3E-99D9-4C23-AD4B-B83286905F0C}" type="sibTrans" cxnId="{B1453875-2A11-422F-A58E-FE5F239B62B8}">
      <dgm:prSet/>
      <dgm:spPr/>
      <dgm:t>
        <a:bodyPr/>
        <a:lstStyle/>
        <a:p>
          <a:endParaRPr lang="en-ZA"/>
        </a:p>
      </dgm:t>
    </dgm:pt>
    <dgm:pt modelId="{8C6F8B98-3B28-47B0-BCCE-24E9E4358DE5}">
      <dgm:prSet phldrT="[Text]" custT="1"/>
      <dgm:spPr/>
      <dgm:t>
        <a:bodyPr/>
        <a:lstStyle/>
        <a:p>
          <a:r>
            <a:rPr lang="en-ZA" sz="1400" dirty="0" smtClean="0"/>
            <a:t>Theme-Based Curriculum</a:t>
          </a:r>
          <a:endParaRPr lang="en-ZA" sz="1400" dirty="0"/>
        </a:p>
      </dgm:t>
    </dgm:pt>
    <dgm:pt modelId="{3DEF753A-FDFA-4337-9D68-5C71D4564AC5}" type="parTrans" cxnId="{D8044E16-95B3-4434-AD0B-3CBC6A917583}">
      <dgm:prSet/>
      <dgm:spPr/>
      <dgm:t>
        <a:bodyPr/>
        <a:lstStyle/>
        <a:p>
          <a:endParaRPr lang="en-ZA"/>
        </a:p>
      </dgm:t>
    </dgm:pt>
    <dgm:pt modelId="{8A1D6824-A1F1-46C6-85B7-3F45242DE8DF}" type="sibTrans" cxnId="{D8044E16-95B3-4434-AD0B-3CBC6A917583}">
      <dgm:prSet/>
      <dgm:spPr/>
      <dgm:t>
        <a:bodyPr/>
        <a:lstStyle/>
        <a:p>
          <a:endParaRPr lang="en-ZA"/>
        </a:p>
      </dgm:t>
    </dgm:pt>
    <dgm:pt modelId="{86E4AA57-5B01-4395-AFAD-AC55CFC7C46B}">
      <dgm:prSet phldrT="[Text]" custT="1"/>
      <dgm:spPr/>
      <dgm:t>
        <a:bodyPr/>
        <a:lstStyle/>
        <a:p>
          <a:r>
            <a:rPr lang="en-ZA" sz="1600" dirty="0" smtClean="0"/>
            <a:t>Business</a:t>
          </a:r>
          <a:r>
            <a:rPr lang="en-ZA" sz="1400" dirty="0" smtClean="0"/>
            <a:t> Partnerships</a:t>
          </a:r>
          <a:endParaRPr lang="en-ZA" sz="1400" dirty="0"/>
        </a:p>
      </dgm:t>
    </dgm:pt>
    <dgm:pt modelId="{FC34C446-3854-46B7-B2FA-05574FFFBB66}" type="parTrans" cxnId="{84B82792-E838-4253-9621-48F12641A2D9}">
      <dgm:prSet/>
      <dgm:spPr/>
      <dgm:t>
        <a:bodyPr/>
        <a:lstStyle/>
        <a:p>
          <a:endParaRPr lang="en-ZA"/>
        </a:p>
      </dgm:t>
    </dgm:pt>
    <dgm:pt modelId="{3153A8F3-D087-42CC-A527-66F4DB7316F4}" type="sibTrans" cxnId="{84B82792-E838-4253-9621-48F12641A2D9}">
      <dgm:prSet/>
      <dgm:spPr/>
      <dgm:t>
        <a:bodyPr/>
        <a:lstStyle/>
        <a:p>
          <a:endParaRPr lang="en-ZA"/>
        </a:p>
      </dgm:t>
    </dgm:pt>
    <dgm:pt modelId="{21965731-0111-4FA4-8074-0237C6AFC3BD}">
      <dgm:prSet phldrT="[Text]"/>
      <dgm:spPr/>
      <dgm:t>
        <a:bodyPr/>
        <a:lstStyle/>
        <a:p>
          <a:r>
            <a:rPr lang="en-ZA" dirty="0" smtClean="0"/>
            <a:t>Career Academy</a:t>
          </a:r>
          <a:endParaRPr lang="en-ZA" dirty="0"/>
        </a:p>
      </dgm:t>
    </dgm:pt>
    <dgm:pt modelId="{ECCC62B6-BD26-4C65-AFEC-B2F2610FB4AE}" type="parTrans" cxnId="{827ECEC6-F797-45B1-BDB8-6F08DFC591AB}">
      <dgm:prSet/>
      <dgm:spPr/>
      <dgm:t>
        <a:bodyPr/>
        <a:lstStyle/>
        <a:p>
          <a:endParaRPr lang="en-ZA"/>
        </a:p>
      </dgm:t>
    </dgm:pt>
    <dgm:pt modelId="{295E99BF-3D1D-4F83-938C-0BB314E21CAF}" type="sibTrans" cxnId="{827ECEC6-F797-45B1-BDB8-6F08DFC591AB}">
      <dgm:prSet/>
      <dgm:spPr/>
      <dgm:t>
        <a:bodyPr/>
        <a:lstStyle/>
        <a:p>
          <a:endParaRPr lang="en-ZA"/>
        </a:p>
      </dgm:t>
    </dgm:pt>
    <dgm:pt modelId="{A170912C-4CA3-4175-8269-1DB0733DC36E}" type="pres">
      <dgm:prSet presAssocID="{047828F9-A8C4-45BE-80BD-19CF46BE50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8A4E48C-AFB2-4798-B45D-8EE81C85DB7A}" type="pres">
      <dgm:prSet presAssocID="{047828F9-A8C4-45BE-80BD-19CF46BE507B}" presName="vNodes" presStyleCnt="0"/>
      <dgm:spPr/>
    </dgm:pt>
    <dgm:pt modelId="{1E5B6DAB-B200-43C7-9BF5-E74B2ECA2C2B}" type="pres">
      <dgm:prSet presAssocID="{2AD6E559-DD84-4DCF-B164-E353C15CEBFF}" presName="node" presStyleLbl="node1" presStyleIdx="0" presStyleCnt="4" custScaleX="325124" custScaleY="26627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A333638-66C2-4975-86C2-38F4964B9820}" type="pres">
      <dgm:prSet presAssocID="{A557FE3E-99D9-4C23-AD4B-B83286905F0C}" presName="spacerT" presStyleCnt="0"/>
      <dgm:spPr/>
    </dgm:pt>
    <dgm:pt modelId="{C61B3EE6-9DE7-433F-B2FE-66C77B259209}" type="pres">
      <dgm:prSet presAssocID="{A557FE3E-99D9-4C23-AD4B-B83286905F0C}" presName="sibTrans" presStyleLbl="sibTrans2D1" presStyleIdx="0" presStyleCnt="3"/>
      <dgm:spPr/>
      <dgm:t>
        <a:bodyPr/>
        <a:lstStyle/>
        <a:p>
          <a:endParaRPr lang="en-ZA"/>
        </a:p>
      </dgm:t>
    </dgm:pt>
    <dgm:pt modelId="{C8FA2643-E09D-4600-878F-B5300ADAFE32}" type="pres">
      <dgm:prSet presAssocID="{A557FE3E-99D9-4C23-AD4B-B83286905F0C}" presName="spacerB" presStyleCnt="0"/>
      <dgm:spPr/>
    </dgm:pt>
    <dgm:pt modelId="{F7BD74A2-09AF-4C91-9827-48534B07D53E}" type="pres">
      <dgm:prSet presAssocID="{8C6F8B98-3B28-47B0-BCCE-24E9E4358DE5}" presName="node" presStyleLbl="node1" presStyleIdx="1" presStyleCnt="4" custScaleX="308542" custScaleY="22440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021AA61-966F-4E5A-8B94-93F3DC246F59}" type="pres">
      <dgm:prSet presAssocID="{8A1D6824-A1F1-46C6-85B7-3F45242DE8DF}" presName="spacerT" presStyleCnt="0"/>
      <dgm:spPr/>
    </dgm:pt>
    <dgm:pt modelId="{B44E8736-EA86-435D-9119-CAC79569A240}" type="pres">
      <dgm:prSet presAssocID="{8A1D6824-A1F1-46C6-85B7-3F45242DE8DF}" presName="sibTrans" presStyleLbl="sibTrans2D1" presStyleIdx="1" presStyleCnt="3"/>
      <dgm:spPr/>
      <dgm:t>
        <a:bodyPr/>
        <a:lstStyle/>
        <a:p>
          <a:endParaRPr lang="en-ZA"/>
        </a:p>
      </dgm:t>
    </dgm:pt>
    <dgm:pt modelId="{EAAED75B-6E72-4651-BD95-AA117C899E8F}" type="pres">
      <dgm:prSet presAssocID="{8A1D6824-A1F1-46C6-85B7-3F45242DE8DF}" presName="spacerB" presStyleCnt="0"/>
      <dgm:spPr/>
    </dgm:pt>
    <dgm:pt modelId="{CAF8F91F-CD01-495F-B991-6F26862E2D00}" type="pres">
      <dgm:prSet presAssocID="{86E4AA57-5B01-4395-AFAD-AC55CFC7C46B}" presName="node" presStyleLbl="node1" presStyleIdx="2" presStyleCnt="4" custScaleX="300279" custScaleY="233621" custLinFactNeighborX="11785" custLinFactNeighborY="7256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F1971DF-6353-4BA2-B001-6A1B7B28767F}" type="pres">
      <dgm:prSet presAssocID="{047828F9-A8C4-45BE-80BD-19CF46BE507B}" presName="sibTransLast" presStyleLbl="sibTrans2D1" presStyleIdx="2" presStyleCnt="3" custScaleX="104690" custScaleY="82458"/>
      <dgm:spPr/>
      <dgm:t>
        <a:bodyPr/>
        <a:lstStyle/>
        <a:p>
          <a:endParaRPr lang="en-ZA"/>
        </a:p>
      </dgm:t>
    </dgm:pt>
    <dgm:pt modelId="{27F51B04-FEBD-47EC-9CC5-4C86CF78066D}" type="pres">
      <dgm:prSet presAssocID="{047828F9-A8C4-45BE-80BD-19CF46BE507B}" presName="connectorText" presStyleLbl="sibTrans2D1" presStyleIdx="2" presStyleCnt="3"/>
      <dgm:spPr/>
      <dgm:t>
        <a:bodyPr/>
        <a:lstStyle/>
        <a:p>
          <a:endParaRPr lang="en-ZA"/>
        </a:p>
      </dgm:t>
    </dgm:pt>
    <dgm:pt modelId="{4C2F5DEA-3E16-4651-8359-03CB90974EF8}" type="pres">
      <dgm:prSet presAssocID="{047828F9-A8C4-45BE-80BD-19CF46BE507B}" presName="lastNode" presStyleLbl="node1" presStyleIdx="3" presStyleCnt="4" custScaleX="148788" custScaleY="141390" custLinFactX="34279" custLinFactNeighborX="100000" custLinFactNeighborY="309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F9064CF-ED4D-409E-80BE-E65CA1BBD237}" type="presOf" srcId="{047828F9-A8C4-45BE-80BD-19CF46BE507B}" destId="{A170912C-4CA3-4175-8269-1DB0733DC36E}" srcOrd="0" destOrd="0" presId="urn:microsoft.com/office/officeart/2005/8/layout/equation2"/>
    <dgm:cxn modelId="{D8044E16-95B3-4434-AD0B-3CBC6A917583}" srcId="{047828F9-A8C4-45BE-80BD-19CF46BE507B}" destId="{8C6F8B98-3B28-47B0-BCCE-24E9E4358DE5}" srcOrd="1" destOrd="0" parTransId="{3DEF753A-FDFA-4337-9D68-5C71D4564AC5}" sibTransId="{8A1D6824-A1F1-46C6-85B7-3F45242DE8DF}"/>
    <dgm:cxn modelId="{84B82792-E838-4253-9621-48F12641A2D9}" srcId="{047828F9-A8C4-45BE-80BD-19CF46BE507B}" destId="{86E4AA57-5B01-4395-AFAD-AC55CFC7C46B}" srcOrd="2" destOrd="0" parTransId="{FC34C446-3854-46B7-B2FA-05574FFFBB66}" sibTransId="{3153A8F3-D087-42CC-A527-66F4DB7316F4}"/>
    <dgm:cxn modelId="{8DDE6BCB-8127-4252-B787-BABED4BFB514}" type="presOf" srcId="{3153A8F3-D087-42CC-A527-66F4DB7316F4}" destId="{27F51B04-FEBD-47EC-9CC5-4C86CF78066D}" srcOrd="1" destOrd="0" presId="urn:microsoft.com/office/officeart/2005/8/layout/equation2"/>
    <dgm:cxn modelId="{73FCFAA3-0677-43AE-B403-016E7110FDE9}" type="presOf" srcId="{8C6F8B98-3B28-47B0-BCCE-24E9E4358DE5}" destId="{F7BD74A2-09AF-4C91-9827-48534B07D53E}" srcOrd="0" destOrd="0" presId="urn:microsoft.com/office/officeart/2005/8/layout/equation2"/>
    <dgm:cxn modelId="{E51214B1-9AAE-4511-83A8-5BF7BA6F1FA5}" type="presOf" srcId="{8A1D6824-A1F1-46C6-85B7-3F45242DE8DF}" destId="{B44E8736-EA86-435D-9119-CAC79569A240}" srcOrd="0" destOrd="0" presId="urn:microsoft.com/office/officeart/2005/8/layout/equation2"/>
    <dgm:cxn modelId="{529657F2-2AB6-4B5F-9C97-9122FAB69CAA}" type="presOf" srcId="{A557FE3E-99D9-4C23-AD4B-B83286905F0C}" destId="{C61B3EE6-9DE7-433F-B2FE-66C77B259209}" srcOrd="0" destOrd="0" presId="urn:microsoft.com/office/officeart/2005/8/layout/equation2"/>
    <dgm:cxn modelId="{47FB86ED-C9EB-4809-943C-00407ED11EC6}" type="presOf" srcId="{86E4AA57-5B01-4395-AFAD-AC55CFC7C46B}" destId="{CAF8F91F-CD01-495F-B991-6F26862E2D00}" srcOrd="0" destOrd="0" presId="urn:microsoft.com/office/officeart/2005/8/layout/equation2"/>
    <dgm:cxn modelId="{827ECEC6-F797-45B1-BDB8-6F08DFC591AB}" srcId="{047828F9-A8C4-45BE-80BD-19CF46BE507B}" destId="{21965731-0111-4FA4-8074-0237C6AFC3BD}" srcOrd="3" destOrd="0" parTransId="{ECCC62B6-BD26-4C65-AFEC-B2F2610FB4AE}" sibTransId="{295E99BF-3D1D-4F83-938C-0BB314E21CAF}"/>
    <dgm:cxn modelId="{B1453875-2A11-422F-A58E-FE5F239B62B8}" srcId="{047828F9-A8C4-45BE-80BD-19CF46BE507B}" destId="{2AD6E559-DD84-4DCF-B164-E353C15CEBFF}" srcOrd="0" destOrd="0" parTransId="{8429391F-7180-411F-8757-951E02097294}" sibTransId="{A557FE3E-99D9-4C23-AD4B-B83286905F0C}"/>
    <dgm:cxn modelId="{A84EF68D-591D-4372-8481-BD1F86C84672}" type="presOf" srcId="{21965731-0111-4FA4-8074-0237C6AFC3BD}" destId="{4C2F5DEA-3E16-4651-8359-03CB90974EF8}" srcOrd="0" destOrd="0" presId="urn:microsoft.com/office/officeart/2005/8/layout/equation2"/>
    <dgm:cxn modelId="{5DB456EA-00E8-47B5-8660-38AE4431E2C3}" type="presOf" srcId="{3153A8F3-D087-42CC-A527-66F4DB7316F4}" destId="{7F1971DF-6353-4BA2-B001-6A1B7B28767F}" srcOrd="0" destOrd="0" presId="urn:microsoft.com/office/officeart/2005/8/layout/equation2"/>
    <dgm:cxn modelId="{8B91DC42-37B1-4E8B-9F38-968B09502A6C}" type="presOf" srcId="{2AD6E559-DD84-4DCF-B164-E353C15CEBFF}" destId="{1E5B6DAB-B200-43C7-9BF5-E74B2ECA2C2B}" srcOrd="0" destOrd="0" presId="urn:microsoft.com/office/officeart/2005/8/layout/equation2"/>
    <dgm:cxn modelId="{B0714509-598B-4200-A8A4-18CCAAEB7318}" type="presParOf" srcId="{A170912C-4CA3-4175-8269-1DB0733DC36E}" destId="{C8A4E48C-AFB2-4798-B45D-8EE81C85DB7A}" srcOrd="0" destOrd="0" presId="urn:microsoft.com/office/officeart/2005/8/layout/equation2"/>
    <dgm:cxn modelId="{3EAEAA42-71BD-4CF3-B746-4C7CED847DBD}" type="presParOf" srcId="{C8A4E48C-AFB2-4798-B45D-8EE81C85DB7A}" destId="{1E5B6DAB-B200-43C7-9BF5-E74B2ECA2C2B}" srcOrd="0" destOrd="0" presId="urn:microsoft.com/office/officeart/2005/8/layout/equation2"/>
    <dgm:cxn modelId="{B61858B5-1A5B-47AA-A4E4-C238D7C91A41}" type="presParOf" srcId="{C8A4E48C-AFB2-4798-B45D-8EE81C85DB7A}" destId="{AA333638-66C2-4975-86C2-38F4964B9820}" srcOrd="1" destOrd="0" presId="urn:microsoft.com/office/officeart/2005/8/layout/equation2"/>
    <dgm:cxn modelId="{115D512E-61CD-4029-8CC0-F13B99371FC6}" type="presParOf" srcId="{C8A4E48C-AFB2-4798-B45D-8EE81C85DB7A}" destId="{C61B3EE6-9DE7-433F-B2FE-66C77B259209}" srcOrd="2" destOrd="0" presId="urn:microsoft.com/office/officeart/2005/8/layout/equation2"/>
    <dgm:cxn modelId="{A229C8CF-BF1C-4822-ACEE-96F5CAF66081}" type="presParOf" srcId="{C8A4E48C-AFB2-4798-B45D-8EE81C85DB7A}" destId="{C8FA2643-E09D-4600-878F-B5300ADAFE32}" srcOrd="3" destOrd="0" presId="urn:microsoft.com/office/officeart/2005/8/layout/equation2"/>
    <dgm:cxn modelId="{837E37AD-83DA-4FA2-889B-DCFF7FEBB761}" type="presParOf" srcId="{C8A4E48C-AFB2-4798-B45D-8EE81C85DB7A}" destId="{F7BD74A2-09AF-4C91-9827-48534B07D53E}" srcOrd="4" destOrd="0" presId="urn:microsoft.com/office/officeart/2005/8/layout/equation2"/>
    <dgm:cxn modelId="{F42A15FE-0A39-41B3-87C4-3559466CBC83}" type="presParOf" srcId="{C8A4E48C-AFB2-4798-B45D-8EE81C85DB7A}" destId="{8021AA61-966F-4E5A-8B94-93F3DC246F59}" srcOrd="5" destOrd="0" presId="urn:microsoft.com/office/officeart/2005/8/layout/equation2"/>
    <dgm:cxn modelId="{0078634F-B838-493D-A7AA-03A80507CD62}" type="presParOf" srcId="{C8A4E48C-AFB2-4798-B45D-8EE81C85DB7A}" destId="{B44E8736-EA86-435D-9119-CAC79569A240}" srcOrd="6" destOrd="0" presId="urn:microsoft.com/office/officeart/2005/8/layout/equation2"/>
    <dgm:cxn modelId="{69DF2915-D4C7-4A7D-8E8F-5FC7ACC1BE9B}" type="presParOf" srcId="{C8A4E48C-AFB2-4798-B45D-8EE81C85DB7A}" destId="{EAAED75B-6E72-4651-BD95-AA117C899E8F}" srcOrd="7" destOrd="0" presId="urn:microsoft.com/office/officeart/2005/8/layout/equation2"/>
    <dgm:cxn modelId="{2494A296-E5E4-4802-AD66-B86CD9B8BD00}" type="presParOf" srcId="{C8A4E48C-AFB2-4798-B45D-8EE81C85DB7A}" destId="{CAF8F91F-CD01-495F-B991-6F26862E2D00}" srcOrd="8" destOrd="0" presId="urn:microsoft.com/office/officeart/2005/8/layout/equation2"/>
    <dgm:cxn modelId="{62ED7081-09FD-4AD1-9942-D537DBBCE588}" type="presParOf" srcId="{A170912C-4CA3-4175-8269-1DB0733DC36E}" destId="{7F1971DF-6353-4BA2-B001-6A1B7B28767F}" srcOrd="1" destOrd="0" presId="urn:microsoft.com/office/officeart/2005/8/layout/equation2"/>
    <dgm:cxn modelId="{F359891D-89A6-495C-8829-DB5CBCA15F9F}" type="presParOf" srcId="{7F1971DF-6353-4BA2-B001-6A1B7B28767F}" destId="{27F51B04-FEBD-47EC-9CC5-4C86CF78066D}" srcOrd="0" destOrd="0" presId="urn:microsoft.com/office/officeart/2005/8/layout/equation2"/>
    <dgm:cxn modelId="{64EC24A3-C2AD-4769-A3F7-2F5447DDD166}" type="presParOf" srcId="{A170912C-4CA3-4175-8269-1DB0733DC36E}" destId="{4C2F5DEA-3E16-4651-8359-03CB90974EF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0A365-D255-4E49-8ECB-07748CE690AE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E1D44F7F-8117-457C-9E1E-E30872D52452}">
      <dgm:prSet phldrT="[Text]"/>
      <dgm:spPr/>
      <dgm:t>
        <a:bodyPr/>
        <a:lstStyle/>
        <a:p>
          <a:r>
            <a:rPr lang="en-ZA" dirty="0" smtClean="0"/>
            <a:t>Career Academy</a:t>
          </a:r>
          <a:endParaRPr lang="en-ZA" dirty="0"/>
        </a:p>
      </dgm:t>
    </dgm:pt>
    <dgm:pt modelId="{DD9BCF46-0D7B-46A2-AAE0-69E2097D930B}" type="parTrans" cxnId="{C6D3F7A2-0CB9-416D-A5C2-C93D055EE759}">
      <dgm:prSet/>
      <dgm:spPr/>
      <dgm:t>
        <a:bodyPr/>
        <a:lstStyle/>
        <a:p>
          <a:endParaRPr lang="en-ZA"/>
        </a:p>
      </dgm:t>
    </dgm:pt>
    <dgm:pt modelId="{93037E0A-8232-4357-8A69-E739E8AEE4EA}" type="sibTrans" cxnId="{C6D3F7A2-0CB9-416D-A5C2-C93D055EE759}">
      <dgm:prSet/>
      <dgm:spPr/>
      <dgm:t>
        <a:bodyPr/>
        <a:lstStyle/>
        <a:p>
          <a:endParaRPr lang="en-ZA"/>
        </a:p>
      </dgm:t>
    </dgm:pt>
    <dgm:pt modelId="{2E8628B2-740B-4D39-B541-AD2C187BDABC}">
      <dgm:prSet phldrT="[Text]"/>
      <dgm:spPr/>
      <dgm:t>
        <a:bodyPr/>
        <a:lstStyle/>
        <a:p>
          <a:r>
            <a:rPr lang="en-ZA" dirty="0" smtClean="0"/>
            <a:t>Support workforce goals</a:t>
          </a:r>
          <a:endParaRPr lang="en-ZA" dirty="0"/>
        </a:p>
      </dgm:t>
    </dgm:pt>
    <dgm:pt modelId="{20DA4E2A-401A-48EF-9459-2C99126B84C3}" type="parTrans" cxnId="{F9535A42-7E34-4A5E-9588-6888AD03EE53}">
      <dgm:prSet/>
      <dgm:spPr/>
      <dgm:t>
        <a:bodyPr/>
        <a:lstStyle/>
        <a:p>
          <a:endParaRPr lang="en-ZA"/>
        </a:p>
      </dgm:t>
    </dgm:pt>
    <dgm:pt modelId="{AA22C329-BEAB-41D9-993B-D335E921B482}" type="sibTrans" cxnId="{F9535A42-7E34-4A5E-9588-6888AD03EE53}">
      <dgm:prSet/>
      <dgm:spPr/>
      <dgm:t>
        <a:bodyPr/>
        <a:lstStyle/>
        <a:p>
          <a:endParaRPr lang="en-ZA"/>
        </a:p>
      </dgm:t>
    </dgm:pt>
    <dgm:pt modelId="{52A4964F-12CA-49A1-A8BC-53AFFDE2343C}">
      <dgm:prSet phldrT="[Text]"/>
      <dgm:spPr/>
      <dgm:t>
        <a:bodyPr/>
        <a:lstStyle/>
        <a:p>
          <a:r>
            <a:rPr lang="en-ZA" dirty="0" smtClean="0"/>
            <a:t>Support economic development</a:t>
          </a:r>
          <a:endParaRPr lang="en-ZA" dirty="0"/>
        </a:p>
      </dgm:t>
    </dgm:pt>
    <dgm:pt modelId="{34F26D0B-D14C-48F6-AEB4-F2CA556F74B1}" type="parTrans" cxnId="{3B66C220-D731-4E5B-931D-394274EA8897}">
      <dgm:prSet/>
      <dgm:spPr/>
      <dgm:t>
        <a:bodyPr/>
        <a:lstStyle/>
        <a:p>
          <a:endParaRPr lang="en-ZA"/>
        </a:p>
      </dgm:t>
    </dgm:pt>
    <dgm:pt modelId="{7E0B965B-8700-4C2A-A63D-1B61864874A8}" type="sibTrans" cxnId="{3B66C220-D731-4E5B-931D-394274EA8897}">
      <dgm:prSet/>
      <dgm:spPr/>
      <dgm:t>
        <a:bodyPr/>
        <a:lstStyle/>
        <a:p>
          <a:endParaRPr lang="en-ZA"/>
        </a:p>
      </dgm:t>
    </dgm:pt>
    <dgm:pt modelId="{A9927D1E-EDAD-410C-974C-07586584CD69}">
      <dgm:prSet phldrT="[Text]"/>
      <dgm:spPr/>
      <dgm:t>
        <a:bodyPr/>
        <a:lstStyle/>
        <a:p>
          <a:r>
            <a:rPr lang="en-ZA" dirty="0" smtClean="0"/>
            <a:t>Increase Access to HE</a:t>
          </a:r>
          <a:endParaRPr lang="en-ZA" dirty="0"/>
        </a:p>
      </dgm:t>
    </dgm:pt>
    <dgm:pt modelId="{A2E66800-61CF-4871-889D-A6B77834E87A}" type="sibTrans" cxnId="{ACF31CEB-7F42-42C7-B52B-F5575CE79D94}">
      <dgm:prSet/>
      <dgm:spPr/>
      <dgm:t>
        <a:bodyPr/>
        <a:lstStyle/>
        <a:p>
          <a:endParaRPr lang="en-ZA"/>
        </a:p>
      </dgm:t>
    </dgm:pt>
    <dgm:pt modelId="{038A4E21-8E87-4A47-98B0-13257E62837E}" type="parTrans" cxnId="{ACF31CEB-7F42-42C7-B52B-F5575CE79D94}">
      <dgm:prSet/>
      <dgm:spPr/>
      <dgm:t>
        <a:bodyPr/>
        <a:lstStyle/>
        <a:p>
          <a:endParaRPr lang="en-ZA"/>
        </a:p>
      </dgm:t>
    </dgm:pt>
    <dgm:pt modelId="{C5D84664-40C0-4BB4-AAF9-47252DBD167D}" type="pres">
      <dgm:prSet presAssocID="{F220A365-D255-4E49-8ECB-07748CE690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E148A04-6E34-4935-8801-72E11406055A}" type="pres">
      <dgm:prSet presAssocID="{E1D44F7F-8117-457C-9E1E-E30872D52452}" presName="centerShape" presStyleLbl="node0" presStyleIdx="0" presStyleCnt="1" custLinFactNeighborX="0" custLinFactNeighborY="30231"/>
      <dgm:spPr/>
      <dgm:t>
        <a:bodyPr/>
        <a:lstStyle/>
        <a:p>
          <a:endParaRPr lang="en-ZA"/>
        </a:p>
      </dgm:t>
    </dgm:pt>
    <dgm:pt modelId="{DC42E250-FCFD-4FE5-B2D4-65BE35FD8247}" type="pres">
      <dgm:prSet presAssocID="{20DA4E2A-401A-48EF-9459-2C99126B84C3}" presName="parTrans" presStyleLbl="sibTrans2D1" presStyleIdx="0" presStyleCnt="3"/>
      <dgm:spPr/>
      <dgm:t>
        <a:bodyPr/>
        <a:lstStyle/>
        <a:p>
          <a:endParaRPr lang="en-ZA"/>
        </a:p>
      </dgm:t>
    </dgm:pt>
    <dgm:pt modelId="{B99708FB-ECF4-4533-B1A0-5BED77796271}" type="pres">
      <dgm:prSet presAssocID="{20DA4E2A-401A-48EF-9459-2C99126B84C3}" presName="connectorText" presStyleLbl="sibTrans2D1" presStyleIdx="0" presStyleCnt="3"/>
      <dgm:spPr/>
      <dgm:t>
        <a:bodyPr/>
        <a:lstStyle/>
        <a:p>
          <a:endParaRPr lang="en-ZA"/>
        </a:p>
      </dgm:t>
    </dgm:pt>
    <dgm:pt modelId="{06E8893D-69A8-4F3B-8FE2-39B2B595A9E8}" type="pres">
      <dgm:prSet presAssocID="{2E8628B2-740B-4D39-B541-AD2C187BDABC}" presName="node" presStyleLbl="node1" presStyleIdx="0" presStyleCnt="3" custRadScaleRad="35528" custRadScaleInc="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6EA98DE-CCF7-4905-B3CB-7097FF0EF504}" type="pres">
      <dgm:prSet presAssocID="{34F26D0B-D14C-48F6-AEB4-F2CA556F74B1}" presName="parTrans" presStyleLbl="sibTrans2D1" presStyleIdx="1" presStyleCnt="3"/>
      <dgm:spPr/>
      <dgm:t>
        <a:bodyPr/>
        <a:lstStyle/>
        <a:p>
          <a:endParaRPr lang="en-ZA"/>
        </a:p>
      </dgm:t>
    </dgm:pt>
    <dgm:pt modelId="{0FAA92F5-2B81-4CB0-81F0-04E39AA3FE84}" type="pres">
      <dgm:prSet presAssocID="{34F26D0B-D14C-48F6-AEB4-F2CA556F74B1}" presName="connectorText" presStyleLbl="sibTrans2D1" presStyleIdx="1" presStyleCnt="3"/>
      <dgm:spPr/>
      <dgm:t>
        <a:bodyPr/>
        <a:lstStyle/>
        <a:p>
          <a:endParaRPr lang="en-ZA"/>
        </a:p>
      </dgm:t>
    </dgm:pt>
    <dgm:pt modelId="{B8AF2602-A812-44ED-A47A-6D9A7555FCBD}" type="pres">
      <dgm:prSet presAssocID="{52A4964F-12CA-49A1-A8BC-53AFFDE2343C}" presName="node" presStyleLbl="node1" presStyleIdx="1" presStyleCnt="3" custRadScaleRad="130734" custRadScaleInc="-7210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8F73C07-03EE-43C4-B3C0-9783C119521B}" type="pres">
      <dgm:prSet presAssocID="{038A4E21-8E87-4A47-98B0-13257E62837E}" presName="parTrans" presStyleLbl="sibTrans2D1" presStyleIdx="2" presStyleCnt="3"/>
      <dgm:spPr/>
      <dgm:t>
        <a:bodyPr/>
        <a:lstStyle/>
        <a:p>
          <a:endParaRPr lang="en-ZA"/>
        </a:p>
      </dgm:t>
    </dgm:pt>
    <dgm:pt modelId="{52894400-D1E9-4676-80FB-A580710C3F37}" type="pres">
      <dgm:prSet presAssocID="{038A4E21-8E87-4A47-98B0-13257E62837E}" presName="connectorText" presStyleLbl="sibTrans2D1" presStyleIdx="2" presStyleCnt="3"/>
      <dgm:spPr/>
      <dgm:t>
        <a:bodyPr/>
        <a:lstStyle/>
        <a:p>
          <a:endParaRPr lang="en-ZA"/>
        </a:p>
      </dgm:t>
    </dgm:pt>
    <dgm:pt modelId="{7E9F3EEC-CEE7-4933-930A-4F631B596C1B}" type="pres">
      <dgm:prSet presAssocID="{A9927D1E-EDAD-410C-974C-07586584CD69}" presName="node" presStyleLbl="node1" presStyleIdx="2" presStyleCnt="3" custRadScaleRad="150625" custRadScaleInc="6592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D6D6BB9-233A-4085-9ABA-32713616D23F}" type="presOf" srcId="{20DA4E2A-401A-48EF-9459-2C99126B84C3}" destId="{DC42E250-FCFD-4FE5-B2D4-65BE35FD8247}" srcOrd="0" destOrd="0" presId="urn:microsoft.com/office/officeart/2005/8/layout/radial5"/>
    <dgm:cxn modelId="{C6D3F7A2-0CB9-416D-A5C2-C93D055EE759}" srcId="{F220A365-D255-4E49-8ECB-07748CE690AE}" destId="{E1D44F7F-8117-457C-9E1E-E30872D52452}" srcOrd="0" destOrd="0" parTransId="{DD9BCF46-0D7B-46A2-AAE0-69E2097D930B}" sibTransId="{93037E0A-8232-4357-8A69-E739E8AEE4EA}"/>
    <dgm:cxn modelId="{41E4A097-C47C-4660-80CE-9E45F0272E80}" type="presOf" srcId="{E1D44F7F-8117-457C-9E1E-E30872D52452}" destId="{9E148A04-6E34-4935-8801-72E11406055A}" srcOrd="0" destOrd="0" presId="urn:microsoft.com/office/officeart/2005/8/layout/radial5"/>
    <dgm:cxn modelId="{3B66C220-D731-4E5B-931D-394274EA8897}" srcId="{E1D44F7F-8117-457C-9E1E-E30872D52452}" destId="{52A4964F-12CA-49A1-A8BC-53AFFDE2343C}" srcOrd="1" destOrd="0" parTransId="{34F26D0B-D14C-48F6-AEB4-F2CA556F74B1}" sibTransId="{7E0B965B-8700-4C2A-A63D-1B61864874A8}"/>
    <dgm:cxn modelId="{BFA61C46-BACA-4F75-8CF0-FA16F396B0D8}" type="presOf" srcId="{F220A365-D255-4E49-8ECB-07748CE690AE}" destId="{C5D84664-40C0-4BB4-AAF9-47252DBD167D}" srcOrd="0" destOrd="0" presId="urn:microsoft.com/office/officeart/2005/8/layout/radial5"/>
    <dgm:cxn modelId="{2F2822FD-6E9D-4069-BA94-92AD5E3D2D8B}" type="presOf" srcId="{038A4E21-8E87-4A47-98B0-13257E62837E}" destId="{78F73C07-03EE-43C4-B3C0-9783C119521B}" srcOrd="0" destOrd="0" presId="urn:microsoft.com/office/officeart/2005/8/layout/radial5"/>
    <dgm:cxn modelId="{4B92D1C4-A626-44EB-B83D-140A4D1988BA}" type="presOf" srcId="{A9927D1E-EDAD-410C-974C-07586584CD69}" destId="{7E9F3EEC-CEE7-4933-930A-4F631B596C1B}" srcOrd="0" destOrd="0" presId="urn:microsoft.com/office/officeart/2005/8/layout/radial5"/>
    <dgm:cxn modelId="{BA0B8B6C-82B0-4F68-B42F-573BC08CCE2B}" type="presOf" srcId="{2E8628B2-740B-4D39-B541-AD2C187BDABC}" destId="{06E8893D-69A8-4F3B-8FE2-39B2B595A9E8}" srcOrd="0" destOrd="0" presId="urn:microsoft.com/office/officeart/2005/8/layout/radial5"/>
    <dgm:cxn modelId="{F9535A42-7E34-4A5E-9588-6888AD03EE53}" srcId="{E1D44F7F-8117-457C-9E1E-E30872D52452}" destId="{2E8628B2-740B-4D39-B541-AD2C187BDABC}" srcOrd="0" destOrd="0" parTransId="{20DA4E2A-401A-48EF-9459-2C99126B84C3}" sibTransId="{AA22C329-BEAB-41D9-993B-D335E921B482}"/>
    <dgm:cxn modelId="{39BFEE9D-36C3-4ED2-807B-5E89F139F6F1}" type="presOf" srcId="{34F26D0B-D14C-48F6-AEB4-F2CA556F74B1}" destId="{D6EA98DE-CCF7-4905-B3CB-7097FF0EF504}" srcOrd="0" destOrd="0" presId="urn:microsoft.com/office/officeart/2005/8/layout/radial5"/>
    <dgm:cxn modelId="{ACF31CEB-7F42-42C7-B52B-F5575CE79D94}" srcId="{E1D44F7F-8117-457C-9E1E-E30872D52452}" destId="{A9927D1E-EDAD-410C-974C-07586584CD69}" srcOrd="2" destOrd="0" parTransId="{038A4E21-8E87-4A47-98B0-13257E62837E}" sibTransId="{A2E66800-61CF-4871-889D-A6B77834E87A}"/>
    <dgm:cxn modelId="{5DDD34D6-13A7-44B1-A9E3-068897E7B7E3}" type="presOf" srcId="{34F26D0B-D14C-48F6-AEB4-F2CA556F74B1}" destId="{0FAA92F5-2B81-4CB0-81F0-04E39AA3FE84}" srcOrd="1" destOrd="0" presId="urn:microsoft.com/office/officeart/2005/8/layout/radial5"/>
    <dgm:cxn modelId="{805867B6-D7CA-4EA4-A70B-DB31FEDE366E}" type="presOf" srcId="{52A4964F-12CA-49A1-A8BC-53AFFDE2343C}" destId="{B8AF2602-A812-44ED-A47A-6D9A7555FCBD}" srcOrd="0" destOrd="0" presId="urn:microsoft.com/office/officeart/2005/8/layout/radial5"/>
    <dgm:cxn modelId="{955BA4A0-89F8-44BA-B475-117905728B04}" type="presOf" srcId="{20DA4E2A-401A-48EF-9459-2C99126B84C3}" destId="{B99708FB-ECF4-4533-B1A0-5BED77796271}" srcOrd="1" destOrd="0" presId="urn:microsoft.com/office/officeart/2005/8/layout/radial5"/>
    <dgm:cxn modelId="{AAA60E4A-7E0D-44C0-AC2E-16D4E2ABB1F9}" type="presOf" srcId="{038A4E21-8E87-4A47-98B0-13257E62837E}" destId="{52894400-D1E9-4676-80FB-A580710C3F37}" srcOrd="1" destOrd="0" presId="urn:microsoft.com/office/officeart/2005/8/layout/radial5"/>
    <dgm:cxn modelId="{BEDD0D29-8213-4614-A980-9CBE8B0B7A8D}" type="presParOf" srcId="{C5D84664-40C0-4BB4-AAF9-47252DBD167D}" destId="{9E148A04-6E34-4935-8801-72E11406055A}" srcOrd="0" destOrd="0" presId="urn:microsoft.com/office/officeart/2005/8/layout/radial5"/>
    <dgm:cxn modelId="{A750B90C-F39C-471E-A551-81BE9319FB04}" type="presParOf" srcId="{C5D84664-40C0-4BB4-AAF9-47252DBD167D}" destId="{DC42E250-FCFD-4FE5-B2D4-65BE35FD8247}" srcOrd="1" destOrd="0" presId="urn:microsoft.com/office/officeart/2005/8/layout/radial5"/>
    <dgm:cxn modelId="{CA0CED8C-4A97-493D-AAD9-02F9E7C22C4E}" type="presParOf" srcId="{DC42E250-FCFD-4FE5-B2D4-65BE35FD8247}" destId="{B99708FB-ECF4-4533-B1A0-5BED77796271}" srcOrd="0" destOrd="0" presId="urn:microsoft.com/office/officeart/2005/8/layout/radial5"/>
    <dgm:cxn modelId="{E4A95D1A-CA3E-473D-842C-617DC2737DFE}" type="presParOf" srcId="{C5D84664-40C0-4BB4-AAF9-47252DBD167D}" destId="{06E8893D-69A8-4F3B-8FE2-39B2B595A9E8}" srcOrd="2" destOrd="0" presId="urn:microsoft.com/office/officeart/2005/8/layout/radial5"/>
    <dgm:cxn modelId="{4D460EAA-4D28-4A2D-850B-87FBF5ED83F0}" type="presParOf" srcId="{C5D84664-40C0-4BB4-AAF9-47252DBD167D}" destId="{D6EA98DE-CCF7-4905-B3CB-7097FF0EF504}" srcOrd="3" destOrd="0" presId="urn:microsoft.com/office/officeart/2005/8/layout/radial5"/>
    <dgm:cxn modelId="{DC607E94-5B5B-4AD5-8935-866DA32E8D57}" type="presParOf" srcId="{D6EA98DE-CCF7-4905-B3CB-7097FF0EF504}" destId="{0FAA92F5-2B81-4CB0-81F0-04E39AA3FE84}" srcOrd="0" destOrd="0" presId="urn:microsoft.com/office/officeart/2005/8/layout/radial5"/>
    <dgm:cxn modelId="{69D9624E-0427-40A8-8980-5ECDD0E47801}" type="presParOf" srcId="{C5D84664-40C0-4BB4-AAF9-47252DBD167D}" destId="{B8AF2602-A812-44ED-A47A-6D9A7555FCBD}" srcOrd="4" destOrd="0" presId="urn:microsoft.com/office/officeart/2005/8/layout/radial5"/>
    <dgm:cxn modelId="{303ED4D6-E08E-4396-A6DB-255D6A99F7F6}" type="presParOf" srcId="{C5D84664-40C0-4BB4-AAF9-47252DBD167D}" destId="{78F73C07-03EE-43C4-B3C0-9783C119521B}" srcOrd="5" destOrd="0" presId="urn:microsoft.com/office/officeart/2005/8/layout/radial5"/>
    <dgm:cxn modelId="{C316134D-90A9-4EC9-B000-947FD60780A8}" type="presParOf" srcId="{78F73C07-03EE-43C4-B3C0-9783C119521B}" destId="{52894400-D1E9-4676-80FB-A580710C3F37}" srcOrd="0" destOrd="0" presId="urn:microsoft.com/office/officeart/2005/8/layout/radial5"/>
    <dgm:cxn modelId="{6B81F9AB-FFD9-4326-BA57-E592110AFCE2}" type="presParOf" srcId="{C5D84664-40C0-4BB4-AAF9-47252DBD167D}" destId="{7E9F3EEC-CEE7-4933-930A-4F631B596C1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4F926-370E-4740-A5EE-45D23A36F06B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ZA"/>
        </a:p>
      </dgm:t>
    </dgm:pt>
    <dgm:pt modelId="{2E9285F5-2FCF-4410-9F46-F0261D0B63E0}">
      <dgm:prSet phldrT="[Text]"/>
      <dgm:spPr/>
      <dgm:t>
        <a:bodyPr/>
        <a:lstStyle/>
        <a:p>
          <a:r>
            <a:rPr lang="en-ZA" dirty="0" smtClean="0"/>
            <a:t>Disadvantages</a:t>
          </a:r>
          <a:endParaRPr lang="en-ZA" dirty="0"/>
        </a:p>
      </dgm:t>
    </dgm:pt>
    <dgm:pt modelId="{0A3FC711-40E7-43EF-A567-7403B552B07B}" type="parTrans" cxnId="{2BD73052-48F8-4569-8B35-CE42F0A930B9}">
      <dgm:prSet/>
      <dgm:spPr/>
      <dgm:t>
        <a:bodyPr/>
        <a:lstStyle/>
        <a:p>
          <a:endParaRPr lang="en-ZA"/>
        </a:p>
      </dgm:t>
    </dgm:pt>
    <dgm:pt modelId="{D807DCDF-11A5-48BD-BB8F-B3135FC051B1}" type="sibTrans" cxnId="{2BD73052-48F8-4569-8B35-CE42F0A930B9}">
      <dgm:prSet/>
      <dgm:spPr/>
      <dgm:t>
        <a:bodyPr/>
        <a:lstStyle/>
        <a:p>
          <a:endParaRPr lang="en-ZA"/>
        </a:p>
      </dgm:t>
    </dgm:pt>
    <dgm:pt modelId="{4E17498E-6CB2-4D89-947F-A18D0FFD62F8}">
      <dgm:prSet phldrT="[Text]" custT="1"/>
      <dgm:spPr/>
      <dgm:t>
        <a:bodyPr/>
        <a:lstStyle/>
        <a:p>
          <a:r>
            <a:rPr lang="en-ZA" sz="5400" dirty="0" smtClean="0">
              <a:solidFill>
                <a:schemeClr val="accent2">
                  <a:lumMod val="50000"/>
                </a:schemeClr>
              </a:solidFill>
            </a:rPr>
            <a:t>More costly to implement</a:t>
          </a:r>
          <a:endParaRPr lang="en-ZA" sz="5400" dirty="0">
            <a:solidFill>
              <a:schemeClr val="accent2">
                <a:lumMod val="50000"/>
              </a:schemeClr>
            </a:solidFill>
          </a:endParaRPr>
        </a:p>
      </dgm:t>
    </dgm:pt>
    <dgm:pt modelId="{82E367EA-7BDC-4FB7-96DF-09EEDE86E23E}" type="parTrans" cxnId="{12A6A4C2-32F9-4650-8206-25064AE551D3}">
      <dgm:prSet/>
      <dgm:spPr/>
      <dgm:t>
        <a:bodyPr/>
        <a:lstStyle/>
        <a:p>
          <a:endParaRPr lang="en-ZA"/>
        </a:p>
      </dgm:t>
    </dgm:pt>
    <dgm:pt modelId="{025AAFB4-12AD-4C50-9E2F-A618D32BA3CF}" type="sibTrans" cxnId="{12A6A4C2-32F9-4650-8206-25064AE551D3}">
      <dgm:prSet/>
      <dgm:spPr/>
      <dgm:t>
        <a:bodyPr/>
        <a:lstStyle/>
        <a:p>
          <a:endParaRPr lang="en-ZA"/>
        </a:p>
      </dgm:t>
    </dgm:pt>
    <dgm:pt modelId="{483E7898-38BC-49CB-A140-6E53C9C9E13E}">
      <dgm:prSet phldrT="[Text]" custT="1"/>
      <dgm:spPr/>
      <dgm:t>
        <a:bodyPr/>
        <a:lstStyle/>
        <a:p>
          <a:r>
            <a:rPr lang="en-ZA" sz="5400" dirty="0" smtClean="0">
              <a:solidFill>
                <a:schemeClr val="accent2">
                  <a:lumMod val="50000"/>
                </a:schemeClr>
              </a:solidFill>
            </a:rPr>
            <a:t>Hard to schedule</a:t>
          </a:r>
          <a:endParaRPr lang="en-ZA" sz="5400" dirty="0">
            <a:solidFill>
              <a:schemeClr val="accent2">
                <a:lumMod val="50000"/>
              </a:schemeClr>
            </a:solidFill>
          </a:endParaRPr>
        </a:p>
      </dgm:t>
    </dgm:pt>
    <dgm:pt modelId="{F8A23BDF-87D1-43C9-BA1B-0A879DAC848A}" type="parTrans" cxnId="{B4C898D2-8FB1-4DCB-9B6F-6A09F2C9F6D2}">
      <dgm:prSet/>
      <dgm:spPr/>
      <dgm:t>
        <a:bodyPr/>
        <a:lstStyle/>
        <a:p>
          <a:endParaRPr lang="en-ZA"/>
        </a:p>
      </dgm:t>
    </dgm:pt>
    <dgm:pt modelId="{8B8087F0-9EC3-40E2-B9C0-9F1E4E3E17BA}" type="sibTrans" cxnId="{B4C898D2-8FB1-4DCB-9B6F-6A09F2C9F6D2}">
      <dgm:prSet/>
      <dgm:spPr/>
      <dgm:t>
        <a:bodyPr/>
        <a:lstStyle/>
        <a:p>
          <a:endParaRPr lang="en-ZA"/>
        </a:p>
      </dgm:t>
    </dgm:pt>
    <dgm:pt modelId="{C99C51DE-F411-4DAC-9603-8D1C5614A800}" type="pres">
      <dgm:prSet presAssocID="{0624F926-370E-4740-A5EE-45D23A36F06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1CAA8649-E27F-4B38-876A-7435E05F5D50}" type="pres">
      <dgm:prSet presAssocID="{2E9285F5-2FCF-4410-9F46-F0261D0B63E0}" presName="roof" presStyleLbl="dkBgShp" presStyleIdx="0" presStyleCnt="2" custLinFactNeighborX="970"/>
      <dgm:spPr/>
      <dgm:t>
        <a:bodyPr/>
        <a:lstStyle/>
        <a:p>
          <a:endParaRPr lang="en-ZA"/>
        </a:p>
      </dgm:t>
    </dgm:pt>
    <dgm:pt modelId="{A019235F-F246-4F5A-974D-0C6ABC6EB2D2}" type="pres">
      <dgm:prSet presAssocID="{2E9285F5-2FCF-4410-9F46-F0261D0B63E0}" presName="pillars" presStyleCnt="0"/>
      <dgm:spPr/>
    </dgm:pt>
    <dgm:pt modelId="{297E4987-6AFF-4364-8F26-E8E91CD0D85D}" type="pres">
      <dgm:prSet presAssocID="{2E9285F5-2FCF-4410-9F46-F0261D0B63E0}" presName="pillar1" presStyleLbl="node1" presStyleIdx="0" presStyleCnt="2" custLinFactNeighborY="-46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33DA1EF-590F-496D-9132-BD90821FC718}" type="pres">
      <dgm:prSet presAssocID="{483E7898-38BC-49CB-A140-6E53C9C9E13E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F3CCB1D-4FCB-4196-9DFD-1CDACD832AC5}" type="pres">
      <dgm:prSet presAssocID="{2E9285F5-2FCF-4410-9F46-F0261D0B63E0}" presName="base" presStyleLbl="dkBgShp" presStyleIdx="1" presStyleCnt="2"/>
      <dgm:spPr/>
    </dgm:pt>
  </dgm:ptLst>
  <dgm:cxnLst>
    <dgm:cxn modelId="{D807F0C2-C043-4059-9864-88F3734F4BEA}" type="presOf" srcId="{2E9285F5-2FCF-4410-9F46-F0261D0B63E0}" destId="{1CAA8649-E27F-4B38-876A-7435E05F5D50}" srcOrd="0" destOrd="0" presId="urn:microsoft.com/office/officeart/2005/8/layout/hList3"/>
    <dgm:cxn modelId="{2BD73052-48F8-4569-8B35-CE42F0A930B9}" srcId="{0624F926-370E-4740-A5EE-45D23A36F06B}" destId="{2E9285F5-2FCF-4410-9F46-F0261D0B63E0}" srcOrd="0" destOrd="0" parTransId="{0A3FC711-40E7-43EF-A567-7403B552B07B}" sibTransId="{D807DCDF-11A5-48BD-BB8F-B3135FC051B1}"/>
    <dgm:cxn modelId="{B4C898D2-8FB1-4DCB-9B6F-6A09F2C9F6D2}" srcId="{2E9285F5-2FCF-4410-9F46-F0261D0B63E0}" destId="{483E7898-38BC-49CB-A140-6E53C9C9E13E}" srcOrd="1" destOrd="0" parTransId="{F8A23BDF-87D1-43C9-BA1B-0A879DAC848A}" sibTransId="{8B8087F0-9EC3-40E2-B9C0-9F1E4E3E17BA}"/>
    <dgm:cxn modelId="{BEF15AD7-785D-4323-A9A2-687DCC6D529E}" type="presOf" srcId="{0624F926-370E-4740-A5EE-45D23A36F06B}" destId="{C99C51DE-F411-4DAC-9603-8D1C5614A800}" srcOrd="0" destOrd="0" presId="urn:microsoft.com/office/officeart/2005/8/layout/hList3"/>
    <dgm:cxn modelId="{8667D7F8-D87E-4349-B167-CD119CF5D3AB}" type="presOf" srcId="{4E17498E-6CB2-4D89-947F-A18D0FFD62F8}" destId="{297E4987-6AFF-4364-8F26-E8E91CD0D85D}" srcOrd="0" destOrd="0" presId="urn:microsoft.com/office/officeart/2005/8/layout/hList3"/>
    <dgm:cxn modelId="{F0191C47-C8E0-4D4F-A63E-AC2F22FF301A}" type="presOf" srcId="{483E7898-38BC-49CB-A140-6E53C9C9E13E}" destId="{E33DA1EF-590F-496D-9132-BD90821FC718}" srcOrd="0" destOrd="0" presId="urn:microsoft.com/office/officeart/2005/8/layout/hList3"/>
    <dgm:cxn modelId="{12A6A4C2-32F9-4650-8206-25064AE551D3}" srcId="{2E9285F5-2FCF-4410-9F46-F0261D0B63E0}" destId="{4E17498E-6CB2-4D89-947F-A18D0FFD62F8}" srcOrd="0" destOrd="0" parTransId="{82E367EA-7BDC-4FB7-96DF-09EEDE86E23E}" sibTransId="{025AAFB4-12AD-4C50-9E2F-A618D32BA3CF}"/>
    <dgm:cxn modelId="{F5E7E05E-3FF6-4A05-8EF0-8D00BEF99140}" type="presParOf" srcId="{C99C51DE-F411-4DAC-9603-8D1C5614A800}" destId="{1CAA8649-E27F-4B38-876A-7435E05F5D50}" srcOrd="0" destOrd="0" presId="urn:microsoft.com/office/officeart/2005/8/layout/hList3"/>
    <dgm:cxn modelId="{433167A7-D31D-4B04-B7E3-762E5A249A81}" type="presParOf" srcId="{C99C51DE-F411-4DAC-9603-8D1C5614A800}" destId="{A019235F-F246-4F5A-974D-0C6ABC6EB2D2}" srcOrd="1" destOrd="0" presId="urn:microsoft.com/office/officeart/2005/8/layout/hList3"/>
    <dgm:cxn modelId="{0ADF47A8-AE04-47E1-A613-FA4964AA2385}" type="presParOf" srcId="{A019235F-F246-4F5A-974D-0C6ABC6EB2D2}" destId="{297E4987-6AFF-4364-8F26-E8E91CD0D85D}" srcOrd="0" destOrd="0" presId="urn:microsoft.com/office/officeart/2005/8/layout/hList3"/>
    <dgm:cxn modelId="{0FE773F3-55E2-43E8-9CBC-09FDE121A380}" type="presParOf" srcId="{A019235F-F246-4F5A-974D-0C6ABC6EB2D2}" destId="{E33DA1EF-590F-496D-9132-BD90821FC718}" srcOrd="1" destOrd="0" presId="urn:microsoft.com/office/officeart/2005/8/layout/hList3"/>
    <dgm:cxn modelId="{3847FED1-A9EA-4862-B6D9-D4018A1EFEC1}" type="presParOf" srcId="{C99C51DE-F411-4DAC-9603-8D1C5614A800}" destId="{DF3CCB1D-4FCB-4196-9DFD-1CDACD832AC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194341-2D50-4001-8020-072F6749AACC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96C61C9B-DE57-4E6F-A0A6-8191919D3819}">
      <dgm:prSet phldrT="[Text]" custT="1"/>
      <dgm:spPr/>
      <dgm:t>
        <a:bodyPr/>
        <a:lstStyle/>
        <a:p>
          <a:r>
            <a:rPr lang="en-ZA" sz="2400" dirty="0" smtClean="0"/>
            <a:t>No career opportunities</a:t>
          </a:r>
          <a:endParaRPr lang="en-ZA" sz="2400" dirty="0"/>
        </a:p>
      </dgm:t>
    </dgm:pt>
    <dgm:pt modelId="{01846DA7-387B-4A9D-BC85-C30870EE284F}" type="parTrans" cxnId="{4BF95A94-6AC7-4C6D-9AE2-146946E0E451}">
      <dgm:prSet/>
      <dgm:spPr/>
      <dgm:t>
        <a:bodyPr/>
        <a:lstStyle/>
        <a:p>
          <a:endParaRPr lang="en-ZA"/>
        </a:p>
      </dgm:t>
    </dgm:pt>
    <dgm:pt modelId="{74318F61-8F4D-454F-8545-1665E25D685A}" type="sibTrans" cxnId="{4BF95A94-6AC7-4C6D-9AE2-146946E0E451}">
      <dgm:prSet/>
      <dgm:spPr/>
      <dgm:t>
        <a:bodyPr/>
        <a:lstStyle/>
        <a:p>
          <a:endParaRPr lang="en-ZA"/>
        </a:p>
      </dgm:t>
    </dgm:pt>
    <dgm:pt modelId="{05FA9BE8-BAC1-40E9-93D5-84B3BF9FE74E}">
      <dgm:prSet phldrT="[Text]" custT="1"/>
      <dgm:spPr/>
      <dgm:t>
        <a:bodyPr/>
        <a:lstStyle/>
        <a:p>
          <a:r>
            <a:rPr lang="en-ZA" sz="2400" dirty="0" smtClean="0"/>
            <a:t>Optional subjects-not career oriented</a:t>
          </a:r>
          <a:endParaRPr lang="en-ZA" sz="2400" dirty="0"/>
        </a:p>
      </dgm:t>
    </dgm:pt>
    <dgm:pt modelId="{951C9827-9493-4C99-A31F-69A857EB83F0}" type="parTrans" cxnId="{A5E4A6DC-EAA5-4933-989E-8517D6F00015}">
      <dgm:prSet/>
      <dgm:spPr/>
      <dgm:t>
        <a:bodyPr/>
        <a:lstStyle/>
        <a:p>
          <a:endParaRPr lang="en-ZA"/>
        </a:p>
      </dgm:t>
    </dgm:pt>
    <dgm:pt modelId="{AA5C22BB-9623-4B7C-8C65-EA8C56097184}" type="sibTrans" cxnId="{A5E4A6DC-EAA5-4933-989E-8517D6F00015}">
      <dgm:prSet/>
      <dgm:spPr/>
      <dgm:t>
        <a:bodyPr/>
        <a:lstStyle/>
        <a:p>
          <a:endParaRPr lang="en-ZA"/>
        </a:p>
      </dgm:t>
    </dgm:pt>
    <dgm:pt modelId="{AAAB94E2-D645-40DC-9063-B944CF455969}">
      <dgm:prSet phldrT="[Text]" custT="1"/>
      <dgm:spPr/>
      <dgm:t>
        <a:bodyPr/>
        <a:lstStyle/>
        <a:p>
          <a:r>
            <a:rPr lang="en-ZA" sz="2400" dirty="0" smtClean="0"/>
            <a:t>No intentional college and job preparation</a:t>
          </a:r>
          <a:endParaRPr lang="en-ZA" sz="2400" dirty="0"/>
        </a:p>
      </dgm:t>
    </dgm:pt>
    <dgm:pt modelId="{935AA510-3468-4760-9E77-878DBA916129}" type="parTrans" cxnId="{12657AE2-AAFD-42CA-8BE7-42BFCFF6D590}">
      <dgm:prSet/>
      <dgm:spPr/>
      <dgm:t>
        <a:bodyPr/>
        <a:lstStyle/>
        <a:p>
          <a:endParaRPr lang="en-ZA"/>
        </a:p>
      </dgm:t>
    </dgm:pt>
    <dgm:pt modelId="{288F424B-7D46-4579-8999-1D68F69EC642}" type="sibTrans" cxnId="{12657AE2-AAFD-42CA-8BE7-42BFCFF6D590}">
      <dgm:prSet/>
      <dgm:spPr/>
      <dgm:t>
        <a:bodyPr/>
        <a:lstStyle/>
        <a:p>
          <a:endParaRPr lang="en-ZA"/>
        </a:p>
      </dgm:t>
    </dgm:pt>
    <dgm:pt modelId="{8D10EF09-A74E-4BF1-9ECA-17592D85534B}" type="pres">
      <dgm:prSet presAssocID="{40194341-2D50-4001-8020-072F6749AA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88964FFF-CBC9-4ED6-A967-EDBA3F68D718}" type="pres">
      <dgm:prSet presAssocID="{96C61C9B-DE57-4E6F-A0A6-8191919D38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D6394E4-F985-41FB-AC2F-2ACDE9FBF5EA}" type="pres">
      <dgm:prSet presAssocID="{96C61C9B-DE57-4E6F-A0A6-8191919D3819}" presName="spNode" presStyleCnt="0"/>
      <dgm:spPr/>
    </dgm:pt>
    <dgm:pt modelId="{A390E0F0-C0B3-463C-902C-7D9339CE506A}" type="pres">
      <dgm:prSet presAssocID="{74318F61-8F4D-454F-8545-1665E25D685A}" presName="sibTrans" presStyleLbl="sibTrans1D1" presStyleIdx="0" presStyleCnt="3"/>
      <dgm:spPr/>
      <dgm:t>
        <a:bodyPr/>
        <a:lstStyle/>
        <a:p>
          <a:endParaRPr lang="en-ZA"/>
        </a:p>
      </dgm:t>
    </dgm:pt>
    <dgm:pt modelId="{6726CE9E-4155-4486-A787-4C53D4216AEC}" type="pres">
      <dgm:prSet presAssocID="{05FA9BE8-BAC1-40E9-93D5-84B3BF9FE7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F93597C-8A81-4F62-9D15-2498AC8D5C74}" type="pres">
      <dgm:prSet presAssocID="{05FA9BE8-BAC1-40E9-93D5-84B3BF9FE74E}" presName="spNode" presStyleCnt="0"/>
      <dgm:spPr/>
    </dgm:pt>
    <dgm:pt modelId="{0B99BD04-BBAC-4E6F-BCD9-165D18C09772}" type="pres">
      <dgm:prSet presAssocID="{AA5C22BB-9623-4B7C-8C65-EA8C56097184}" presName="sibTrans" presStyleLbl="sibTrans1D1" presStyleIdx="1" presStyleCnt="3"/>
      <dgm:spPr/>
      <dgm:t>
        <a:bodyPr/>
        <a:lstStyle/>
        <a:p>
          <a:endParaRPr lang="en-ZA"/>
        </a:p>
      </dgm:t>
    </dgm:pt>
    <dgm:pt modelId="{4F71A31C-E029-4BF8-8604-EB17C6FB6E8E}" type="pres">
      <dgm:prSet presAssocID="{AAAB94E2-D645-40DC-9063-B944CF4559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BA5CA1C-94F7-41B7-BE74-2A0FAD2DAAD4}" type="pres">
      <dgm:prSet presAssocID="{AAAB94E2-D645-40DC-9063-B944CF455969}" presName="spNode" presStyleCnt="0"/>
      <dgm:spPr/>
    </dgm:pt>
    <dgm:pt modelId="{04B6CF19-384E-47F6-8EB4-8503F7A6F059}" type="pres">
      <dgm:prSet presAssocID="{288F424B-7D46-4579-8999-1D68F69EC642}" presName="sibTrans" presStyleLbl="sibTrans1D1" presStyleIdx="2" presStyleCnt="3"/>
      <dgm:spPr/>
      <dgm:t>
        <a:bodyPr/>
        <a:lstStyle/>
        <a:p>
          <a:endParaRPr lang="en-ZA"/>
        </a:p>
      </dgm:t>
    </dgm:pt>
  </dgm:ptLst>
  <dgm:cxnLst>
    <dgm:cxn modelId="{12657AE2-AAFD-42CA-8BE7-42BFCFF6D590}" srcId="{40194341-2D50-4001-8020-072F6749AACC}" destId="{AAAB94E2-D645-40DC-9063-B944CF455969}" srcOrd="2" destOrd="0" parTransId="{935AA510-3468-4760-9E77-878DBA916129}" sibTransId="{288F424B-7D46-4579-8999-1D68F69EC642}"/>
    <dgm:cxn modelId="{088EB152-7AA2-43C6-82B4-2A8808026412}" type="presOf" srcId="{96C61C9B-DE57-4E6F-A0A6-8191919D3819}" destId="{88964FFF-CBC9-4ED6-A967-EDBA3F68D718}" srcOrd="0" destOrd="0" presId="urn:microsoft.com/office/officeart/2005/8/layout/cycle6"/>
    <dgm:cxn modelId="{A5E4A6DC-EAA5-4933-989E-8517D6F00015}" srcId="{40194341-2D50-4001-8020-072F6749AACC}" destId="{05FA9BE8-BAC1-40E9-93D5-84B3BF9FE74E}" srcOrd="1" destOrd="0" parTransId="{951C9827-9493-4C99-A31F-69A857EB83F0}" sibTransId="{AA5C22BB-9623-4B7C-8C65-EA8C56097184}"/>
    <dgm:cxn modelId="{41CDB46F-A947-4021-B642-47BE10317B15}" type="presOf" srcId="{05FA9BE8-BAC1-40E9-93D5-84B3BF9FE74E}" destId="{6726CE9E-4155-4486-A787-4C53D4216AEC}" srcOrd="0" destOrd="0" presId="urn:microsoft.com/office/officeart/2005/8/layout/cycle6"/>
    <dgm:cxn modelId="{05E9BA94-E884-4B08-94EC-AEC363073928}" type="presOf" srcId="{40194341-2D50-4001-8020-072F6749AACC}" destId="{8D10EF09-A74E-4BF1-9ECA-17592D85534B}" srcOrd="0" destOrd="0" presId="urn:microsoft.com/office/officeart/2005/8/layout/cycle6"/>
    <dgm:cxn modelId="{67281E3B-38A1-4548-B617-9585DFBAEAC4}" type="presOf" srcId="{AA5C22BB-9623-4B7C-8C65-EA8C56097184}" destId="{0B99BD04-BBAC-4E6F-BCD9-165D18C09772}" srcOrd="0" destOrd="0" presId="urn:microsoft.com/office/officeart/2005/8/layout/cycle6"/>
    <dgm:cxn modelId="{D6CA164E-83A8-4A0B-AB40-A08E9B7E065B}" type="presOf" srcId="{74318F61-8F4D-454F-8545-1665E25D685A}" destId="{A390E0F0-C0B3-463C-902C-7D9339CE506A}" srcOrd="0" destOrd="0" presId="urn:microsoft.com/office/officeart/2005/8/layout/cycle6"/>
    <dgm:cxn modelId="{502B6573-6C34-4B45-8E67-BF04279743B3}" type="presOf" srcId="{AAAB94E2-D645-40DC-9063-B944CF455969}" destId="{4F71A31C-E029-4BF8-8604-EB17C6FB6E8E}" srcOrd="0" destOrd="0" presId="urn:microsoft.com/office/officeart/2005/8/layout/cycle6"/>
    <dgm:cxn modelId="{529DE4B9-C2B7-4227-B2C2-548FB92DD270}" type="presOf" srcId="{288F424B-7D46-4579-8999-1D68F69EC642}" destId="{04B6CF19-384E-47F6-8EB4-8503F7A6F059}" srcOrd="0" destOrd="0" presId="urn:microsoft.com/office/officeart/2005/8/layout/cycle6"/>
    <dgm:cxn modelId="{4BF95A94-6AC7-4C6D-9AE2-146946E0E451}" srcId="{40194341-2D50-4001-8020-072F6749AACC}" destId="{96C61C9B-DE57-4E6F-A0A6-8191919D3819}" srcOrd="0" destOrd="0" parTransId="{01846DA7-387B-4A9D-BC85-C30870EE284F}" sibTransId="{74318F61-8F4D-454F-8545-1665E25D685A}"/>
    <dgm:cxn modelId="{CEB3F5CD-E591-4C0E-BE41-74EF3E47044A}" type="presParOf" srcId="{8D10EF09-A74E-4BF1-9ECA-17592D85534B}" destId="{88964FFF-CBC9-4ED6-A967-EDBA3F68D718}" srcOrd="0" destOrd="0" presId="urn:microsoft.com/office/officeart/2005/8/layout/cycle6"/>
    <dgm:cxn modelId="{3E09F3B9-B316-4302-9B57-6E8D2777EDD1}" type="presParOf" srcId="{8D10EF09-A74E-4BF1-9ECA-17592D85534B}" destId="{AD6394E4-F985-41FB-AC2F-2ACDE9FBF5EA}" srcOrd="1" destOrd="0" presId="urn:microsoft.com/office/officeart/2005/8/layout/cycle6"/>
    <dgm:cxn modelId="{8F3E7B56-C0B0-4BE3-AB8F-C861815DA203}" type="presParOf" srcId="{8D10EF09-A74E-4BF1-9ECA-17592D85534B}" destId="{A390E0F0-C0B3-463C-902C-7D9339CE506A}" srcOrd="2" destOrd="0" presId="urn:microsoft.com/office/officeart/2005/8/layout/cycle6"/>
    <dgm:cxn modelId="{6E176613-AF05-4D2A-A07F-695643494108}" type="presParOf" srcId="{8D10EF09-A74E-4BF1-9ECA-17592D85534B}" destId="{6726CE9E-4155-4486-A787-4C53D4216AEC}" srcOrd="3" destOrd="0" presId="urn:microsoft.com/office/officeart/2005/8/layout/cycle6"/>
    <dgm:cxn modelId="{31069367-5EDE-42B2-AE10-D1D313500B27}" type="presParOf" srcId="{8D10EF09-A74E-4BF1-9ECA-17592D85534B}" destId="{AF93597C-8A81-4F62-9D15-2498AC8D5C74}" srcOrd="4" destOrd="0" presId="urn:microsoft.com/office/officeart/2005/8/layout/cycle6"/>
    <dgm:cxn modelId="{FCD4BE29-3664-4360-91A7-020A08529BBC}" type="presParOf" srcId="{8D10EF09-A74E-4BF1-9ECA-17592D85534B}" destId="{0B99BD04-BBAC-4E6F-BCD9-165D18C09772}" srcOrd="5" destOrd="0" presId="urn:microsoft.com/office/officeart/2005/8/layout/cycle6"/>
    <dgm:cxn modelId="{60B2AC5A-833D-44E6-A05D-00244395CD98}" type="presParOf" srcId="{8D10EF09-A74E-4BF1-9ECA-17592D85534B}" destId="{4F71A31C-E029-4BF8-8604-EB17C6FB6E8E}" srcOrd="6" destOrd="0" presId="urn:microsoft.com/office/officeart/2005/8/layout/cycle6"/>
    <dgm:cxn modelId="{0E277C25-087A-46B1-B97D-2D9C634C4D25}" type="presParOf" srcId="{8D10EF09-A74E-4BF1-9ECA-17592D85534B}" destId="{EBA5CA1C-94F7-41B7-BE74-2A0FAD2DAAD4}" srcOrd="7" destOrd="0" presId="urn:microsoft.com/office/officeart/2005/8/layout/cycle6"/>
    <dgm:cxn modelId="{B4E0AE92-1FAC-4A19-B56C-E5ED111D5A47}" type="presParOf" srcId="{8D10EF09-A74E-4BF1-9ECA-17592D85534B}" destId="{04B6CF19-384E-47F6-8EB4-8503F7A6F059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88D77-F053-47F5-80C2-C16E0A53A7B3}" type="datetimeFigureOut">
              <a:rPr lang="en-ZA" smtClean="0"/>
              <a:t>2019/05/20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AE624-8B22-45B0-995D-5CB69CC986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914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Under</a:t>
            </a:r>
            <a:r>
              <a:rPr lang="en-ZA" baseline="0" dirty="0" smtClean="0"/>
              <a:t>took desktop literature review. Botswana education system has not yet implemented the proposed model, however has policies and recommendations of such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AE624-8B22-45B0-995D-5CB69CC98649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460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· Is comprised of a group </a:t>
            </a:r>
            <a:r>
              <a:rPr lang="en-ZA" dirty="0" smtClean="0"/>
              <a:t>of students </a:t>
            </a:r>
            <a:r>
              <a:rPr lang="en-ZA" dirty="0"/>
              <a:t>that takes </a:t>
            </a:r>
            <a:r>
              <a:rPr lang="en-ZA" dirty="0" smtClean="0"/>
              <a:t>classes together </a:t>
            </a:r>
            <a:r>
              <a:rPr lang="en-ZA" dirty="0"/>
              <a:t>for at least </a:t>
            </a:r>
            <a:r>
              <a:rPr lang="en-ZA" dirty="0" smtClean="0"/>
              <a:t>two</a:t>
            </a:r>
            <a:r>
              <a:rPr lang="en-ZA" baseline="0" dirty="0" smtClean="0"/>
              <a:t> </a:t>
            </a:r>
            <a:r>
              <a:rPr lang="en-ZA" dirty="0" smtClean="0"/>
              <a:t>years </a:t>
            </a:r>
            <a:r>
              <a:rPr lang="en-ZA" dirty="0"/>
              <a:t>and is taught by </a:t>
            </a:r>
            <a:r>
              <a:rPr lang="en-ZA" dirty="0" smtClean="0"/>
              <a:t>a team </a:t>
            </a:r>
            <a:r>
              <a:rPr lang="en-ZA" dirty="0"/>
              <a:t>of teachers </a:t>
            </a:r>
            <a:r>
              <a:rPr lang="en-ZA" dirty="0" smtClean="0"/>
              <a:t>from</a:t>
            </a:r>
            <a:r>
              <a:rPr lang="en-ZA" baseline="0" dirty="0" smtClean="0"/>
              <a:t> </a:t>
            </a:r>
            <a:r>
              <a:rPr lang="en-ZA" dirty="0" smtClean="0"/>
              <a:t>different </a:t>
            </a:r>
            <a:r>
              <a:rPr lang="en-ZA" dirty="0"/>
              <a:t>disciplines</a:t>
            </a:r>
            <a:r>
              <a:rPr lang="en-ZA" dirty="0" smtClean="0"/>
              <a:t>. </a:t>
            </a:r>
          </a:p>
          <a:p>
            <a:r>
              <a:rPr lang="en-ZA" dirty="0" smtClean="0"/>
              <a:t>· small</a:t>
            </a:r>
            <a:r>
              <a:rPr lang="en-ZA" baseline="0" dirty="0" smtClean="0"/>
              <a:t> learning community facilitates meaningful teacher-students’ interactions, a sense of belonging and attachment, more individualized instruction. </a:t>
            </a:r>
            <a:endParaRPr lang="en-Z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dirty="0" smtClean="0"/>
              <a:t>Provides college preparatory curriculum based </a:t>
            </a:r>
            <a:r>
              <a:rPr lang="en-ZA" dirty="0"/>
              <a:t>on a career </a:t>
            </a:r>
            <a:r>
              <a:rPr lang="en-ZA" dirty="0" smtClean="0"/>
              <a:t>theme</a:t>
            </a:r>
            <a:r>
              <a:rPr lang="en-ZA" baseline="0" dirty="0" smtClean="0"/>
              <a:t> </a:t>
            </a:r>
            <a:r>
              <a:rPr lang="en-ZA" dirty="0" smtClean="0"/>
              <a:t>that </a:t>
            </a:r>
            <a:r>
              <a:rPr lang="en-ZA" dirty="0"/>
              <a:t>helps students see relationships </a:t>
            </a:r>
            <a:r>
              <a:rPr lang="en-ZA" dirty="0" smtClean="0"/>
              <a:t>and connections </a:t>
            </a:r>
            <a:r>
              <a:rPr lang="en-ZA" dirty="0"/>
              <a:t>between academic subjects </a:t>
            </a:r>
            <a:r>
              <a:rPr lang="en-ZA" dirty="0" smtClean="0"/>
              <a:t>and their </a:t>
            </a:r>
            <a:r>
              <a:rPr lang="en-ZA" dirty="0"/>
              <a:t>application in the real world of work and </a:t>
            </a:r>
            <a:r>
              <a:rPr lang="en-ZA" dirty="0" smtClean="0"/>
              <a:t>a specific </a:t>
            </a:r>
            <a:r>
              <a:rPr lang="en-ZA" dirty="0"/>
              <a:t>career pathway.</a:t>
            </a:r>
          </a:p>
          <a:p>
            <a:r>
              <a:rPr lang="en-ZA" dirty="0"/>
              <a:t>· Develops partnerships with employers, </a:t>
            </a:r>
            <a:r>
              <a:rPr lang="en-ZA" dirty="0" smtClean="0"/>
              <a:t>the community</a:t>
            </a:r>
            <a:r>
              <a:rPr lang="en-ZA" dirty="0"/>
              <a:t>, and colleges which draw upon </a:t>
            </a:r>
            <a:r>
              <a:rPr lang="en-ZA" dirty="0" smtClean="0"/>
              <a:t>their resources </a:t>
            </a:r>
            <a:r>
              <a:rPr lang="en-ZA" dirty="0"/>
              <a:t>and increases opportunities </a:t>
            </a:r>
            <a:r>
              <a:rPr lang="en-ZA" dirty="0" smtClean="0"/>
              <a:t>for students </a:t>
            </a:r>
            <a:r>
              <a:rPr lang="en-ZA" dirty="0"/>
              <a:t>to engage in internships and </a:t>
            </a:r>
            <a:r>
              <a:rPr lang="en-ZA" dirty="0" smtClean="0"/>
              <a:t>work-based learning </a:t>
            </a:r>
            <a:r>
              <a:rPr lang="en-ZA" dirty="0"/>
              <a:t>and provides adult mentors </a:t>
            </a:r>
            <a:r>
              <a:rPr lang="en-ZA" dirty="0" smtClean="0"/>
              <a:t>to motivate </a:t>
            </a:r>
            <a:r>
              <a:rPr lang="en-ZA" dirty="0"/>
              <a:t>students and spur achievement.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AE624-8B22-45B0-995D-5CB69CC98649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071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Increase access to higher education: appeal to wide variety of students’ interests, allows students to</a:t>
            </a:r>
            <a:r>
              <a:rPr lang="en-ZA" baseline="0" dirty="0" smtClean="0"/>
              <a:t> integrate their learning of vocational skills with academic content.</a:t>
            </a:r>
          </a:p>
          <a:p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for graduates to be job-ready, secondary education needs to inculcate 21st century skills and vocational skills demanded by employers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AE624-8B22-45B0-995D-5CB69CC98649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252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More income</a:t>
            </a:r>
            <a:r>
              <a:rPr lang="en-ZA" baseline="0" dirty="0" smtClean="0"/>
              <a:t> for students’ trips and internships</a:t>
            </a:r>
          </a:p>
          <a:p>
            <a:r>
              <a:rPr lang="en-ZA" baseline="0" dirty="0" smtClean="0"/>
              <a:t>More funding needed to purchase teacher time to collaborate with partners</a:t>
            </a:r>
          </a:p>
          <a:p>
            <a:r>
              <a:rPr lang="en-ZA" baseline="0" dirty="0" smtClean="0"/>
              <a:t>More resources (infrastructure, human resource- retooling)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AE624-8B22-45B0-995D-5CB69CC98649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023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Career Academy is an intervention measure. One-size-fits-all systems of secondary education were developed in a context in which secondary education was an elite enterprise</a:t>
            </a:r>
          </a:p>
          <a:p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designed to prepare graduates for university education, and work in the public sector.</a:t>
            </a:r>
          </a:p>
          <a:p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concept of multiple pathways can be engineered through a variety of models such as career academies, small autonomous schools and occupational training centres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AE624-8B22-45B0-995D-5CB69CC98649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041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AE624-8B22-45B0-995D-5CB69CC98649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701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C3BD-242C-47D2-9049-75AA2FA875A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D97F-629F-4F37-99B4-D0BFF54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08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C3BD-242C-47D2-9049-75AA2FA875A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D97F-629F-4F37-99B4-D0BFF54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7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C3BD-242C-47D2-9049-75AA2FA875A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D97F-629F-4F37-99B4-D0BFF54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45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C3BD-242C-47D2-9049-75AA2FA875A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D97F-629F-4F37-99B4-D0BFF54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89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C3BD-242C-47D2-9049-75AA2FA875A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D97F-629F-4F37-99B4-D0BFF54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3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C3BD-242C-47D2-9049-75AA2FA875A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D97F-629F-4F37-99B4-D0BFF54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16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C3BD-242C-47D2-9049-75AA2FA875A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D97F-629F-4F37-99B4-D0BFF54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C3BD-242C-47D2-9049-75AA2FA875A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D97F-629F-4F37-99B4-D0BFF54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2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C3BD-242C-47D2-9049-75AA2FA875A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D97F-629F-4F37-99B4-D0BFF54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4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C3BD-242C-47D2-9049-75AA2FA875A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D97F-629F-4F37-99B4-D0BFF54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44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C3BD-242C-47D2-9049-75AA2FA875A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5D97F-629F-4F37-99B4-D0BFF54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1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C3BD-242C-47D2-9049-75AA2FA875A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5D97F-629F-4F37-99B4-D0BFF54DEA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4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7" y="809897"/>
            <a:ext cx="10646229" cy="1959429"/>
          </a:xfrm>
        </p:spPr>
        <p:txBody>
          <a:bodyPr>
            <a:noAutofit/>
          </a:bodyPr>
          <a:lstStyle/>
          <a:p>
            <a:r>
              <a:rPr lang="en-GB" sz="4000" dirty="0" smtClean="0"/>
              <a:t>13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Southern Africa Association for Educational Assessment( SAAEA) </a:t>
            </a:r>
            <a:br>
              <a:rPr lang="en-GB" sz="4000" dirty="0" smtClean="0"/>
            </a:br>
            <a:r>
              <a:rPr lang="en-GB" sz="4000" dirty="0" smtClean="0"/>
              <a:t>2019 Conference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715" y="2699091"/>
            <a:ext cx="10384971" cy="165576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 smtClean="0"/>
              <a:t>Career Academies</a:t>
            </a:r>
          </a:p>
          <a:p>
            <a:r>
              <a:rPr lang="en-GB" sz="1050" b="1" dirty="0" smtClean="0"/>
              <a:t>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en-GB" sz="2800" b="1" dirty="0" smtClean="0"/>
              <a:t>An Adaptable Pathways Model For Botswana’s Education Reform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84171" y="4354853"/>
            <a:ext cx="43760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Author</a:t>
            </a:r>
            <a:r>
              <a:rPr lang="en-GB" b="1" baseline="30000" dirty="0" smtClean="0"/>
              <a:t>1</a:t>
            </a:r>
            <a:r>
              <a:rPr lang="en-GB" baseline="30000" dirty="0" smtClean="0"/>
              <a:t> </a:t>
            </a:r>
            <a:r>
              <a:rPr lang="en-GB" dirty="0" smtClean="0"/>
              <a:t>: </a:t>
            </a:r>
            <a:r>
              <a:rPr lang="en-GB" dirty="0" err="1" smtClean="0"/>
              <a:t>Tiro</a:t>
            </a:r>
            <a:r>
              <a:rPr lang="en-GB" dirty="0" smtClean="0"/>
              <a:t> A. </a:t>
            </a:r>
            <a:r>
              <a:rPr lang="en-GB" dirty="0" err="1" smtClean="0"/>
              <a:t>Mokgoare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err="1" smtClean="0"/>
              <a:t>Tlokweng</a:t>
            </a:r>
            <a:r>
              <a:rPr lang="en-GB" dirty="0" smtClean="0"/>
              <a:t> College of Education</a:t>
            </a:r>
          </a:p>
          <a:p>
            <a:r>
              <a:rPr lang="en-GB" b="1" dirty="0" smtClean="0"/>
              <a:t>Author</a:t>
            </a:r>
            <a:r>
              <a:rPr lang="en-GB" b="1" baseline="30000" dirty="0" smtClean="0"/>
              <a:t>2</a:t>
            </a:r>
            <a:r>
              <a:rPr lang="en-GB" baseline="30000" dirty="0" smtClean="0"/>
              <a:t> </a:t>
            </a:r>
            <a:r>
              <a:rPr lang="en-GB" dirty="0" smtClean="0"/>
              <a:t>: </a:t>
            </a:r>
            <a:r>
              <a:rPr lang="en-GB" dirty="0" err="1" smtClean="0"/>
              <a:t>Dipogiso</a:t>
            </a:r>
            <a:r>
              <a:rPr lang="en-GB" dirty="0" smtClean="0"/>
              <a:t> </a:t>
            </a:r>
            <a:r>
              <a:rPr lang="en-GB" dirty="0" err="1" smtClean="0"/>
              <a:t>Chelane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err="1" smtClean="0"/>
              <a:t>Lobatse</a:t>
            </a:r>
            <a:r>
              <a:rPr lang="en-GB" dirty="0" smtClean="0"/>
              <a:t> Secondary School</a:t>
            </a:r>
          </a:p>
          <a:p>
            <a:r>
              <a:rPr lang="en-GB" b="1" dirty="0" smtClean="0"/>
              <a:t>Author</a:t>
            </a:r>
            <a:r>
              <a:rPr lang="en-GB" b="1" baseline="30000" dirty="0" smtClean="0"/>
              <a:t>3</a:t>
            </a:r>
            <a:r>
              <a:rPr lang="en-GB" baseline="30000" dirty="0" smtClean="0"/>
              <a:t> </a:t>
            </a:r>
            <a:r>
              <a:rPr lang="en-GB" dirty="0" smtClean="0"/>
              <a:t> : Grace O. </a:t>
            </a:r>
            <a:r>
              <a:rPr lang="en-GB" dirty="0" err="1" smtClean="0"/>
              <a:t>Matshambani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err="1" smtClean="0"/>
              <a:t>Ledumang</a:t>
            </a:r>
            <a:r>
              <a:rPr lang="en-GB" dirty="0" smtClean="0"/>
              <a:t> Secondary School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3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rial Rounded MT Bold" panose="020F0704030504030204" pitchFamily="34" charset="0"/>
              </a:rPr>
              <a:t>Literature Review </a:t>
            </a:r>
            <a:r>
              <a:rPr lang="en-GB" sz="5400" dirty="0" err="1" smtClean="0">
                <a:latin typeface="Arial Rounded MT Bold" panose="020F0704030504030204" pitchFamily="34" charset="0"/>
              </a:rPr>
              <a:t>cont</a:t>
            </a:r>
            <a:r>
              <a:rPr lang="en-GB" sz="5400" dirty="0" smtClean="0">
                <a:latin typeface="Arial Rounded MT Bold" panose="020F0704030504030204" pitchFamily="34" charset="0"/>
              </a:rPr>
              <a:t>….</a:t>
            </a:r>
            <a:endParaRPr lang="en-GB" sz="54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2124296"/>
              </p:ext>
            </p:extLst>
          </p:nvPr>
        </p:nvGraphicFramePr>
        <p:xfrm>
          <a:off x="2250965" y="1690688"/>
          <a:ext cx="7413297" cy="458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7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307"/>
            <a:ext cx="3594538" cy="286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504397"/>
            <a:ext cx="9819290" cy="722696"/>
          </a:xfrm>
        </p:spPr>
        <p:txBody>
          <a:bodyPr>
            <a:normAutofit fontScale="90000"/>
          </a:bodyPr>
          <a:lstStyle/>
          <a:p>
            <a:pPr algn="r"/>
            <a:r>
              <a:rPr lang="en-ZA" sz="5400" dirty="0">
                <a:latin typeface="Arial Rounded MT Bold" panose="020F0704030504030204" pitchFamily="34" charset="0"/>
              </a:rPr>
              <a:t>Botswana’s Context</a:t>
            </a:r>
            <a:endParaRPr lang="en-GB" sz="54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910" y="1589142"/>
            <a:ext cx="10265979" cy="4559410"/>
          </a:xfrm>
        </p:spPr>
        <p:txBody>
          <a:bodyPr>
            <a:normAutofit/>
          </a:bodyPr>
          <a:lstStyle/>
          <a:p>
            <a:r>
              <a:rPr lang="en-GB" dirty="0"/>
              <a:t>Botswana’s current education system is a One-Size-Fits-All structure with predominant emphasis on formation of academic skills. </a:t>
            </a:r>
            <a:r>
              <a:rPr lang="en-GB" dirty="0" smtClean="0"/>
              <a:t>Boom, </a:t>
            </a:r>
            <a:r>
              <a:rPr lang="en-GB" dirty="0"/>
              <a:t>A., </a:t>
            </a:r>
            <a:r>
              <a:rPr lang="en-GB" dirty="0" smtClean="0"/>
              <a:t>Cao, </a:t>
            </a:r>
            <a:r>
              <a:rPr lang="en-GB" dirty="0"/>
              <a:t>X</a:t>
            </a:r>
            <a:r>
              <a:rPr lang="en-GB" dirty="0" smtClean="0"/>
              <a:t>.,  </a:t>
            </a:r>
            <a:r>
              <a:rPr lang="en-GB" dirty="0" err="1" smtClean="0"/>
              <a:t>Andriamihamina</a:t>
            </a:r>
            <a:r>
              <a:rPr lang="en-GB" dirty="0" smtClean="0"/>
              <a:t>, </a:t>
            </a:r>
            <a:r>
              <a:rPr lang="en-GB" dirty="0"/>
              <a:t>H</a:t>
            </a:r>
            <a:r>
              <a:rPr lang="en-GB" dirty="0" smtClean="0"/>
              <a:t>. &amp; </a:t>
            </a:r>
            <a:r>
              <a:rPr lang="en-GB" dirty="0" err="1" smtClean="0"/>
              <a:t>Akinlawon</a:t>
            </a:r>
            <a:r>
              <a:rPr lang="en-GB" dirty="0" smtClean="0"/>
              <a:t>, I. T. (2017  )</a:t>
            </a:r>
          </a:p>
          <a:p>
            <a:r>
              <a:rPr lang="en-GB" dirty="0" smtClean="0"/>
              <a:t>For some years, Botswana has been experiencing academic poor performance by students</a:t>
            </a:r>
            <a:endParaRPr lang="en-GB" dirty="0"/>
          </a:p>
          <a:p>
            <a:r>
              <a:rPr lang="en-GB" dirty="0" smtClean="0"/>
              <a:t> The country is currently facing a challenge of growing number of under-employed and unemployed youth. Republic of Botswana (2015)</a:t>
            </a:r>
          </a:p>
          <a:p>
            <a:r>
              <a:rPr lang="en-GB" dirty="0" smtClean="0"/>
              <a:t>Education and Training Sector Strategic Plan approved in 2015 advocates for Multiple Pathways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0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414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ZA" sz="4800" dirty="0" smtClean="0">
                <a:latin typeface="Arial Rounded MT Bold" panose="020F0704030504030204" pitchFamily="34" charset="0"/>
              </a:rPr>
              <a:t>Botswana’s Context</a:t>
            </a:r>
            <a:endParaRPr lang="en-ZA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72" y="2317530"/>
            <a:ext cx="5641428" cy="1809915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The current  system for </a:t>
            </a:r>
            <a:r>
              <a:rPr lang="en-ZA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secondary education </a:t>
            </a:r>
            <a:r>
              <a:rPr lang="en-ZA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does not serve </a:t>
            </a:r>
            <a:r>
              <a:rPr lang="en-ZA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the needs of the contemporary economy</a:t>
            </a:r>
            <a:r>
              <a:rPr lang="en-ZA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6053891"/>
              </p:ext>
            </p:extLst>
          </p:nvPr>
        </p:nvGraphicFramePr>
        <p:xfrm>
          <a:off x="5379107" y="1100813"/>
          <a:ext cx="7416800" cy="4656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79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Arial Rounded MT Bold" panose="020F0704030504030204" pitchFamily="34" charset="0"/>
              </a:rPr>
              <a:t>Conclusion</a:t>
            </a:r>
            <a:endParaRPr lang="en-ZA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11258"/>
          </a:xfrm>
        </p:spPr>
        <p:txBody>
          <a:bodyPr/>
          <a:lstStyle/>
          <a:p>
            <a:r>
              <a:rPr lang="en-ZA" dirty="0" smtClean="0"/>
              <a:t>It is evident from the literature that career academy is an effective pathway model as an intervention measure to address the challenges of one-size-fits all curriculum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34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82" y="0"/>
            <a:ext cx="10515600" cy="1325563"/>
          </a:xfrm>
        </p:spPr>
        <p:txBody>
          <a:bodyPr>
            <a:normAutofit/>
          </a:bodyPr>
          <a:lstStyle/>
          <a:p>
            <a:r>
              <a:rPr lang="en-ZA" sz="5400" b="1" dirty="0" smtClean="0">
                <a:latin typeface="Arial Rounded MT Bold" panose="020F0704030504030204" pitchFamily="34" charset="0"/>
              </a:rPr>
              <a:t>Recommendations</a:t>
            </a:r>
            <a:r>
              <a:rPr lang="en-ZA" sz="5400" b="1" dirty="0" smtClean="0"/>
              <a:t> </a:t>
            </a:r>
            <a:endParaRPr lang="en-Z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5466"/>
            <a:ext cx="10710333" cy="3429201"/>
          </a:xfr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ZA" sz="2900" dirty="0" smtClean="0"/>
              <a:t>Education and Training Sector Strategic Plans should be fully </a:t>
            </a:r>
            <a:r>
              <a:rPr lang="en-ZA" sz="2900" dirty="0" smtClean="0"/>
              <a:t>implemented</a:t>
            </a:r>
          </a:p>
          <a:p>
            <a:pPr marL="0" indent="0">
              <a:buNone/>
            </a:pPr>
            <a:endParaRPr lang="en-ZA" sz="29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ZA" sz="2500" dirty="0"/>
              <a:t> All senior secondary schools should house career academies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ZA" sz="2500" dirty="0"/>
              <a:t> </a:t>
            </a:r>
            <a:r>
              <a:rPr lang="en-ZA" sz="2500" dirty="0" err="1"/>
              <a:t>Gantsi</a:t>
            </a:r>
            <a:r>
              <a:rPr lang="en-ZA" sz="2500" dirty="0"/>
              <a:t>-Arts and Culture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ZA" sz="2500" dirty="0"/>
              <a:t> </a:t>
            </a:r>
            <a:r>
              <a:rPr lang="en-ZA" sz="2500" dirty="0" err="1"/>
              <a:t>Lobatse</a:t>
            </a:r>
            <a:r>
              <a:rPr lang="en-ZA" sz="2500" dirty="0"/>
              <a:t>- Arts &amp; Craft/Leather work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ZA" sz="2500" dirty="0"/>
              <a:t>Gaborone Secondary- School of Medicine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ZA" sz="2500" dirty="0" err="1"/>
              <a:t>Lotsane</a:t>
            </a:r>
            <a:r>
              <a:rPr lang="en-ZA" sz="2500" dirty="0"/>
              <a:t> Secondary- Mining Engineering </a:t>
            </a:r>
          </a:p>
          <a:p>
            <a:endParaRPr lang="en-ZA" sz="2900" dirty="0"/>
          </a:p>
          <a:p>
            <a:endParaRPr lang="en-ZA" sz="2900" dirty="0" smtClean="0"/>
          </a:p>
          <a:p>
            <a:r>
              <a:rPr lang="en-ZA" sz="2900" dirty="0" smtClean="0"/>
              <a:t>Also advocate for further research on career academies implementation frameworks.</a:t>
            </a:r>
            <a:endParaRPr lang="en-ZA" sz="2900" dirty="0" smtClean="0"/>
          </a:p>
          <a:p>
            <a:endParaRPr lang="en-ZA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ZA" dirty="0" smtClean="0"/>
          </a:p>
          <a:p>
            <a:pPr marL="457200" lvl="1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69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5400" dirty="0" smtClean="0">
                <a:latin typeface="Arial Rounded MT Bold" panose="020F0704030504030204" pitchFamily="34" charset="0"/>
              </a:rPr>
              <a:t>Reference</a:t>
            </a:r>
            <a:endParaRPr lang="en-ZA" sz="54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en-ZA" sz="2400" dirty="0" err="1" smtClean="0"/>
              <a:t>Blom</a:t>
            </a:r>
            <a:r>
              <a:rPr lang="en-ZA" sz="2400" dirty="0" smtClean="0"/>
              <a:t>, A., Cao, X., </a:t>
            </a:r>
            <a:r>
              <a:rPr lang="en-ZA" sz="2400" dirty="0" err="1" smtClean="0"/>
              <a:t>Andriamihamina</a:t>
            </a:r>
            <a:r>
              <a:rPr lang="en-ZA" sz="2400" dirty="0" smtClean="0"/>
              <a:t>, H. &amp; </a:t>
            </a:r>
            <a:r>
              <a:rPr lang="en-ZA" sz="2400" dirty="0" err="1" smtClean="0"/>
              <a:t>Akinlawon</a:t>
            </a:r>
            <a:r>
              <a:rPr lang="en-ZA" sz="2400" dirty="0" smtClean="0"/>
              <a:t>, I. T. (2017). Job-Ready 	Graduates of Secondary Education in Botswana, Lesotho &amp; Zambia; 	</a:t>
            </a:r>
            <a:r>
              <a:rPr lang="en-ZA" sz="2400" i="1" dirty="0" smtClean="0"/>
              <a:t>Reforming Instruction, Curriculum, Assessment &amp; Structure to teach 	vocational and 21</a:t>
            </a:r>
            <a:r>
              <a:rPr lang="en-ZA" sz="2400" i="1" baseline="30000" dirty="0" smtClean="0"/>
              <a:t>st</a:t>
            </a:r>
            <a:r>
              <a:rPr lang="en-ZA" sz="2400" i="1" dirty="0" smtClean="0"/>
              <a:t> century Skills.</a:t>
            </a:r>
            <a:r>
              <a:rPr lang="en-ZA" sz="2400" dirty="0"/>
              <a:t> </a:t>
            </a:r>
            <a:r>
              <a:rPr lang="en-ZA" sz="2400" dirty="0" smtClean="0"/>
              <a:t>World Bank Group: Washington DC.</a:t>
            </a:r>
          </a:p>
          <a:p>
            <a:pPr marL="457200" indent="-457200">
              <a:buAutoNum type="arabicPeriod"/>
            </a:pPr>
            <a:r>
              <a:rPr lang="en-ZA" sz="2000" dirty="0" smtClean="0"/>
              <a:t> </a:t>
            </a:r>
            <a:r>
              <a:rPr lang="en-ZA" sz="2400" dirty="0" smtClean="0"/>
              <a:t>Brand, B. (2009). High School Career Academies</a:t>
            </a:r>
            <a:r>
              <a:rPr lang="en-ZA" sz="2400" i="1" dirty="0" smtClean="0"/>
              <a:t>; A 40-Year Proven Model For 	Improving College and Career readiness</a:t>
            </a:r>
            <a:r>
              <a:rPr lang="en-ZA" sz="2400" dirty="0" smtClean="0"/>
              <a:t>. Association of Career &amp; Technical 	Education. Philadelphia Academies, Inc.</a:t>
            </a:r>
          </a:p>
          <a:p>
            <a:pPr marL="457200" indent="-457200">
              <a:buAutoNum type="arabicPeriod"/>
            </a:pPr>
            <a:r>
              <a:rPr lang="en-ZA" sz="2400" dirty="0" smtClean="0"/>
              <a:t>Howard, H. (2013). A Case Study examining the Career Academy Model at a 	Large urban Public High School. PROQUEST LLC</a:t>
            </a:r>
          </a:p>
          <a:p>
            <a:pPr marL="457200" indent="-457200">
              <a:buAutoNum type="arabicPeriod"/>
            </a:pPr>
            <a:r>
              <a:rPr lang="en-ZA" sz="2400" dirty="0" smtClean="0"/>
              <a:t>Kemple, J. J. &amp; Snipes, J. C. (2000). Career Academies: </a:t>
            </a:r>
            <a:r>
              <a:rPr lang="en-ZA" sz="2400" i="1" dirty="0" smtClean="0"/>
              <a:t>Impacts on </a:t>
            </a:r>
            <a:r>
              <a:rPr lang="en-ZA" sz="2400" i="1" dirty="0" err="1" smtClean="0"/>
              <a:t>studens</a:t>
            </a:r>
            <a:r>
              <a:rPr lang="en-ZA" sz="2400" i="1" dirty="0" smtClean="0"/>
              <a:t>’ </a:t>
            </a:r>
            <a:r>
              <a:rPr lang="en-ZA" sz="2400" i="1" dirty="0" err="1" smtClean="0"/>
              <a:t>Engaggement</a:t>
            </a:r>
            <a:r>
              <a:rPr lang="en-ZA" sz="2400" i="1" dirty="0" smtClean="0"/>
              <a:t> and performance in High School </a:t>
            </a:r>
            <a:r>
              <a:rPr lang="en-ZA" sz="2400" dirty="0" smtClean="0"/>
              <a:t>Manpower Demonstration Research Corporation: New York </a:t>
            </a:r>
          </a:p>
          <a:p>
            <a:pPr marL="457200" indent="-457200">
              <a:buAutoNum type="arabicPeriod"/>
            </a:pPr>
            <a:r>
              <a:rPr lang="en-ZA" sz="2400" dirty="0" err="1" smtClean="0"/>
              <a:t>Kwong</a:t>
            </a:r>
            <a:r>
              <a:rPr lang="en-ZA" sz="2400" dirty="0" smtClean="0"/>
              <a:t>, E. W. (2010). Effectiveness of Career Academies: </a:t>
            </a:r>
            <a:r>
              <a:rPr lang="en-ZA" sz="2400" i="1" dirty="0" smtClean="0"/>
              <a:t>A Quantitative Study on Career Academy, participation &amp; its Relationship to Student Achievement &amp; Engagement.</a:t>
            </a:r>
            <a:r>
              <a:rPr lang="en-ZA" sz="2400" dirty="0" smtClean="0"/>
              <a:t> PROQUEST LLC</a:t>
            </a:r>
          </a:p>
          <a:p>
            <a:pPr marL="457200" indent="-457200">
              <a:buAutoNum type="arabicPeriod"/>
            </a:pPr>
            <a:r>
              <a:rPr lang="en-ZA" sz="2400" dirty="0" smtClean="0"/>
              <a:t>Republic of Botswana. (2015). Education &amp; Training Sector Strategic Plan. Government Printers: Botswana.</a:t>
            </a:r>
          </a:p>
          <a:p>
            <a:pPr marL="457200" indent="-457200">
              <a:buAutoNum type="arabicPeriod"/>
            </a:pPr>
            <a:r>
              <a:rPr lang="en-ZA" sz="2400" dirty="0" smtClean="0"/>
              <a:t>Stern, D., Dayton, C. &amp; </a:t>
            </a:r>
            <a:r>
              <a:rPr lang="en-ZA" sz="2400" dirty="0" err="1" smtClean="0"/>
              <a:t>Raby</a:t>
            </a:r>
            <a:r>
              <a:rPr lang="en-ZA" sz="2400" dirty="0" smtClean="0"/>
              <a:t>, M. (2010). </a:t>
            </a:r>
            <a:r>
              <a:rPr lang="en-ZA" sz="2500" dirty="0" smtClean="0">
                <a:solidFill>
                  <a:prstClr val="black"/>
                </a:solidFill>
              </a:rPr>
              <a:t>Career </a:t>
            </a:r>
            <a:r>
              <a:rPr lang="en-ZA" sz="2500" dirty="0">
                <a:solidFill>
                  <a:prstClr val="black"/>
                </a:solidFill>
              </a:rPr>
              <a:t>Academies: </a:t>
            </a:r>
            <a:r>
              <a:rPr lang="en-ZA" sz="2500" i="1" dirty="0">
                <a:solidFill>
                  <a:prstClr val="black"/>
                </a:solidFill>
              </a:rPr>
              <a:t>A Proven Strategy to High 	School Students for College and Careers</a:t>
            </a:r>
            <a:r>
              <a:rPr lang="en-ZA" sz="2500" i="1" dirty="0" smtClean="0">
                <a:solidFill>
                  <a:prstClr val="black"/>
                </a:solidFill>
              </a:rPr>
              <a:t>.</a:t>
            </a:r>
            <a:r>
              <a:rPr lang="en-ZA" sz="2500" dirty="0" smtClean="0">
                <a:solidFill>
                  <a:prstClr val="black"/>
                </a:solidFill>
              </a:rPr>
              <a:t> Career Academy Support Network: California</a:t>
            </a:r>
            <a:endParaRPr lang="en-ZA" sz="25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98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449" y="720516"/>
            <a:ext cx="3859102" cy="3859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449" y="3798768"/>
            <a:ext cx="390787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800" dirty="0" smtClean="0">
                <a:latin typeface="Arial Rounded MT Bold" panose="020F0704030504030204" pitchFamily="34" charset="0"/>
              </a:rPr>
              <a:t>Introduction &amp; Background</a:t>
            </a:r>
            <a:endParaRPr lang="en-ZA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25170"/>
            <a:ext cx="10828283" cy="3881492"/>
          </a:xfr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ZA" sz="3600" dirty="0" smtClean="0"/>
              <a:t>Career Academies first emerged in Philadelphia in 1969. Stern, D., Dayton, C. &amp; </a:t>
            </a:r>
            <a:r>
              <a:rPr lang="en-ZA" sz="3600" dirty="0" err="1" smtClean="0"/>
              <a:t>Raby</a:t>
            </a:r>
            <a:r>
              <a:rPr lang="en-ZA" sz="3600" dirty="0" smtClean="0"/>
              <a:t>, M. (2010)</a:t>
            </a:r>
          </a:p>
          <a:p>
            <a:r>
              <a:rPr lang="en-ZA" sz="3600" dirty="0" smtClean="0"/>
              <a:t>The goal of the career academies was to increase student achievement by providing students’ coursework aligned to a career of interests</a:t>
            </a:r>
          </a:p>
          <a:p>
            <a:r>
              <a:rPr lang="en-ZA" sz="3600" dirty="0"/>
              <a:t>Career academies are a time-tested model for improving </a:t>
            </a:r>
            <a:r>
              <a:rPr lang="en-ZA" sz="3600" dirty="0" smtClean="0"/>
              <a:t>academic achievement </a:t>
            </a:r>
            <a:r>
              <a:rPr lang="en-ZA" sz="3600" dirty="0"/>
              <a:t>readying students for both college and careers, </a:t>
            </a:r>
            <a:r>
              <a:rPr lang="en-ZA" sz="3600" dirty="0" smtClean="0"/>
              <a:t>and engaging </a:t>
            </a:r>
            <a:r>
              <a:rPr lang="en-ZA" sz="3600" dirty="0"/>
              <a:t>the world outside of school in the work of reforming them</a:t>
            </a:r>
            <a:r>
              <a:rPr lang="en-ZA" sz="3600" dirty="0" smtClean="0"/>
              <a:t>. Brand B. (2009)</a:t>
            </a:r>
          </a:p>
          <a:p>
            <a:r>
              <a:rPr lang="en-GB" sz="3600" dirty="0" smtClean="0"/>
              <a:t>Low </a:t>
            </a:r>
            <a:r>
              <a:rPr lang="en-GB" sz="3600" dirty="0"/>
              <a:t>achieving students participating in career academies have significantly higher academic achievement than low achieving </a:t>
            </a:r>
            <a:r>
              <a:rPr lang="en-GB" sz="3600" dirty="0" smtClean="0"/>
              <a:t>non-academy </a:t>
            </a:r>
            <a:r>
              <a:rPr lang="en-GB" sz="3600" dirty="0"/>
              <a:t>students. </a:t>
            </a:r>
            <a:r>
              <a:rPr lang="en-GB" sz="3600" dirty="0" err="1"/>
              <a:t>Kwong</a:t>
            </a:r>
            <a:r>
              <a:rPr lang="en-GB" sz="3600" dirty="0"/>
              <a:t> </a:t>
            </a:r>
            <a:r>
              <a:rPr lang="en-GB" sz="3600" dirty="0" smtClean="0"/>
              <a:t> E. W. (2010</a:t>
            </a:r>
            <a:r>
              <a:rPr lang="en-GB" sz="3600" dirty="0"/>
              <a:t>)</a:t>
            </a:r>
          </a:p>
          <a:p>
            <a:endParaRPr lang="en-ZA" sz="3100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43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GB" sz="4800" dirty="0" smtClean="0">
                <a:latin typeface="Arial Rounded MT Bold" panose="020F0704030504030204" pitchFamily="34" charset="0"/>
              </a:rPr>
              <a:t>Definitions</a:t>
            </a:r>
            <a:endParaRPr lang="en-GB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199"/>
            <a:ext cx="10611118" cy="4954811"/>
          </a:xfrm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3000" b="1" dirty="0" smtClean="0"/>
              <a:t>Career Academy: </a:t>
            </a:r>
          </a:p>
          <a:p>
            <a:pPr marL="0" indent="0">
              <a:buNone/>
            </a:pPr>
            <a:endParaRPr lang="en-GB" sz="3000" b="1" dirty="0" smtClean="0"/>
          </a:p>
          <a:p>
            <a:pPr marL="0" indent="0">
              <a:buNone/>
            </a:pPr>
            <a:r>
              <a:rPr lang="en-GB" sz="3000" dirty="0" smtClean="0"/>
              <a:t>1.	 </a:t>
            </a:r>
            <a:r>
              <a:rPr lang="en-GB" dirty="0" smtClean="0"/>
              <a:t>A type of school-within-a-school or a small learning community 	that provides a college-preparatory curriculum with a career 	related theme</a:t>
            </a:r>
            <a:r>
              <a:rPr lang="en-GB" i="1" dirty="0" smtClean="0"/>
              <a:t>. Kemple J. J &amp; Snipes J. C. (2000)</a:t>
            </a:r>
          </a:p>
          <a:p>
            <a:pPr>
              <a:buAutoNum type="arabicPeriod"/>
            </a:pPr>
            <a:endParaRPr lang="en-GB" sz="500" dirty="0" smtClean="0"/>
          </a:p>
          <a:p>
            <a:pPr marL="0" indent="0">
              <a:buNone/>
            </a:pPr>
            <a:r>
              <a:rPr lang="en-GB" dirty="0" smtClean="0"/>
              <a:t>2. 	A school within a school and is based on a model that consists of 	three core components: small learning community, theme-based 	curriculum and business 	partnerships. </a:t>
            </a:r>
            <a:r>
              <a:rPr lang="en-GB" i="1" dirty="0" smtClean="0"/>
              <a:t>Howard H. (2013)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dirty="0" smtClean="0"/>
              <a:t>3. 	A personalised small learning cohort community within a high 	school. Mansfield C. (2010)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3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800" dirty="0" smtClean="0">
                <a:latin typeface="Arial Rounded MT Bold" panose="020F0704030504030204" pitchFamily="34" charset="0"/>
              </a:rPr>
              <a:t>Problem and Purpose</a:t>
            </a:r>
            <a:endParaRPr lang="en-ZA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7637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Botswana’s current education system is a One-Size-Fits-All structure </a:t>
            </a:r>
            <a:r>
              <a:rPr lang="en-GB" dirty="0" smtClean="0"/>
              <a:t>with </a:t>
            </a:r>
            <a:r>
              <a:rPr lang="en-GB" dirty="0"/>
              <a:t>predominant emphasis on formation of academic </a:t>
            </a:r>
            <a:r>
              <a:rPr lang="en-GB" dirty="0" smtClean="0"/>
              <a:t>skills (</a:t>
            </a:r>
            <a:r>
              <a:rPr lang="en-GB" dirty="0" err="1" smtClean="0"/>
              <a:t>Bom</a:t>
            </a:r>
            <a:r>
              <a:rPr lang="en-GB" dirty="0"/>
              <a:t>, A., Cao, X.,  </a:t>
            </a:r>
            <a:r>
              <a:rPr lang="en-GB" dirty="0" err="1"/>
              <a:t>Andriamihamina</a:t>
            </a:r>
            <a:r>
              <a:rPr lang="en-GB" dirty="0"/>
              <a:t>, H. &amp; </a:t>
            </a:r>
            <a:r>
              <a:rPr lang="en-GB" dirty="0" err="1"/>
              <a:t>Akinlawon</a:t>
            </a:r>
            <a:r>
              <a:rPr lang="en-GB" dirty="0"/>
              <a:t>, I. T</a:t>
            </a:r>
            <a:r>
              <a:rPr lang="en-GB" dirty="0" smtClean="0"/>
              <a:t>., 2017, p.133)</a:t>
            </a:r>
            <a:endParaRPr lang="en-GB" dirty="0"/>
          </a:p>
          <a:p>
            <a:endParaRPr lang="en-ZA" dirty="0" smtClean="0"/>
          </a:p>
        </p:txBody>
      </p:sp>
      <p:sp>
        <p:nvSpPr>
          <p:cNvPr id="5" name="Rectangle 4"/>
          <p:cNvSpPr/>
          <p:nvPr/>
        </p:nvSpPr>
        <p:spPr>
          <a:xfrm>
            <a:off x="838200" y="3619217"/>
            <a:ext cx="10515600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prstClr val="black"/>
                </a:solidFill>
              </a:rPr>
              <a:t>Purpose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ZA" sz="2800" dirty="0">
                <a:solidFill>
                  <a:prstClr val="black"/>
                </a:solidFill>
              </a:rPr>
              <a:t>	To advocate for the implementation of career </a:t>
            </a:r>
            <a:r>
              <a:rPr lang="en-ZA" sz="2800" dirty="0" smtClean="0">
                <a:solidFill>
                  <a:prstClr val="black"/>
                </a:solidFill>
              </a:rPr>
              <a:t>academies </a:t>
            </a:r>
            <a:r>
              <a:rPr lang="en-ZA" sz="2800" dirty="0">
                <a:solidFill>
                  <a:prstClr val="black"/>
                </a:solidFill>
              </a:rPr>
              <a:t>as an </a:t>
            </a:r>
            <a:r>
              <a:rPr lang="en-ZA" sz="2800" dirty="0" smtClean="0">
                <a:solidFill>
                  <a:prstClr val="black"/>
                </a:solidFill>
              </a:rPr>
              <a:t>	effective </a:t>
            </a:r>
            <a:r>
              <a:rPr lang="en-ZA" sz="2800" dirty="0">
                <a:solidFill>
                  <a:prstClr val="black"/>
                </a:solidFill>
              </a:rPr>
              <a:t>intervention for </a:t>
            </a:r>
            <a:r>
              <a:rPr lang="en-ZA" sz="2800" dirty="0" smtClean="0">
                <a:solidFill>
                  <a:prstClr val="black"/>
                </a:solidFill>
              </a:rPr>
              <a:t>Botswana </a:t>
            </a:r>
            <a:r>
              <a:rPr lang="en-ZA" sz="2800" dirty="0">
                <a:solidFill>
                  <a:prstClr val="black"/>
                </a:solidFill>
              </a:rPr>
              <a:t>Education system</a:t>
            </a:r>
          </a:p>
        </p:txBody>
      </p:sp>
    </p:spTree>
    <p:extLst>
      <p:ext uri="{BB962C8B-B14F-4D97-AF65-F5344CB8AC3E}">
        <p14:creationId xmlns:p14="http://schemas.microsoft.com/office/powerpoint/2010/main" val="14323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Arial Rounded MT Bold" panose="020F0704030504030204" pitchFamily="34" charset="0"/>
              </a:rPr>
              <a:t>Significance of the study</a:t>
            </a:r>
            <a:endParaRPr lang="en-ZA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2175405"/>
            <a:ext cx="10515600" cy="12901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ZA" dirty="0" smtClean="0"/>
              <a:t>The findings of this study have the potential to assist in the implementation of career academies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52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572" y="630622"/>
            <a:ext cx="5946228" cy="56125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883" y="914399"/>
            <a:ext cx="5266530" cy="5044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Arial Rounded MT Bold" panose="020F0704030504030204" pitchFamily="34" charset="0"/>
              </a:rPr>
              <a:t>Methodology</a:t>
            </a:r>
            <a:endParaRPr lang="en-GB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58" y="2311536"/>
            <a:ext cx="4348656" cy="2250691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Desktop literature</a:t>
            </a:r>
          </a:p>
          <a:p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32 academic papers</a:t>
            </a:r>
          </a:p>
          <a:p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4 search engines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71" y="220718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Arial Rounded MT Bold" panose="020F0704030504030204" pitchFamily="34" charset="0"/>
              </a:rPr>
              <a:t>Literature Review</a:t>
            </a:r>
            <a:endParaRPr lang="en-GB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965" y="3212991"/>
            <a:ext cx="4332890" cy="8391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dirty="0" smtClean="0"/>
              <a:t>Characteristics of Career Academies</a:t>
            </a:r>
          </a:p>
          <a:p>
            <a:endParaRPr lang="en-GB" sz="3600" dirty="0" smtClean="0"/>
          </a:p>
          <a:p>
            <a:endParaRPr lang="en-GB" sz="36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666264"/>
              </p:ext>
            </p:extLst>
          </p:nvPr>
        </p:nvGraphicFramePr>
        <p:xfrm>
          <a:off x="3058510" y="1183720"/>
          <a:ext cx="9824545" cy="4948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344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rial Rounded MT Bold" panose="020F0704030504030204" pitchFamily="34" charset="0"/>
              </a:rPr>
              <a:t>Literature Review </a:t>
            </a:r>
            <a:r>
              <a:rPr lang="en-GB" sz="5400" dirty="0" err="1" smtClean="0">
                <a:latin typeface="Arial Rounded MT Bold" panose="020F0704030504030204" pitchFamily="34" charset="0"/>
              </a:rPr>
              <a:t>cont</a:t>
            </a:r>
            <a:r>
              <a:rPr lang="en-GB" sz="5400" dirty="0" smtClean="0">
                <a:latin typeface="Arial Rounded MT Bold" panose="020F0704030504030204" pitchFamily="34" charset="0"/>
              </a:rPr>
              <a:t>….</a:t>
            </a:r>
            <a:endParaRPr lang="en-GB" sz="54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391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Advantages of Career Academies</a:t>
            </a:r>
          </a:p>
          <a:p>
            <a:endParaRPr lang="en-GB" sz="3600" dirty="0"/>
          </a:p>
          <a:p>
            <a:endParaRPr lang="en-GB" sz="3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8890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99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Arial Rounded MT Bold" panose="020F0704030504030204" pitchFamily="34" charset="0"/>
              </a:rPr>
              <a:t>Best Practices:</a:t>
            </a:r>
            <a:endParaRPr lang="en-ZA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06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ZA" dirty="0" smtClean="0"/>
              <a:t>United States of America</a:t>
            </a:r>
          </a:p>
          <a:p>
            <a:pPr lvl="1"/>
            <a:r>
              <a:rPr lang="en-ZA" dirty="0" smtClean="0"/>
              <a:t>California</a:t>
            </a:r>
          </a:p>
          <a:p>
            <a:pPr lvl="1"/>
            <a:r>
              <a:rPr lang="en-ZA" dirty="0" smtClean="0"/>
              <a:t>Philadelphia</a:t>
            </a:r>
          </a:p>
          <a:p>
            <a:pPr lvl="1"/>
            <a:r>
              <a:rPr lang="en-ZA" dirty="0" smtClean="0"/>
              <a:t>Boston</a:t>
            </a:r>
          </a:p>
          <a:p>
            <a:pPr lvl="1"/>
            <a:r>
              <a:rPr lang="en-ZA" dirty="0" smtClean="0"/>
              <a:t>New Orleans</a:t>
            </a:r>
            <a:endParaRPr lang="en-ZA" dirty="0"/>
          </a:p>
          <a:p>
            <a:r>
              <a:rPr lang="en-ZA" dirty="0" smtClean="0"/>
              <a:t>England</a:t>
            </a:r>
          </a:p>
          <a:p>
            <a:r>
              <a:rPr lang="en-ZA" dirty="0" smtClean="0"/>
              <a:t>Zambia</a:t>
            </a:r>
          </a:p>
          <a:p>
            <a:endParaRPr lang="en-ZA" dirty="0" smtClean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10677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799</Words>
  <Application>Microsoft Office PowerPoint</Application>
  <PresentationFormat>Widescreen</PresentationFormat>
  <Paragraphs>109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Wingdings</vt:lpstr>
      <vt:lpstr>Office Theme</vt:lpstr>
      <vt:lpstr>13TH Southern Africa Association for Educational Assessment( SAAEA)  2019 Conference </vt:lpstr>
      <vt:lpstr>Introduction &amp; Background</vt:lpstr>
      <vt:lpstr>Definitions</vt:lpstr>
      <vt:lpstr>Problem and Purpose</vt:lpstr>
      <vt:lpstr>Significance of the study</vt:lpstr>
      <vt:lpstr>Methodology</vt:lpstr>
      <vt:lpstr>Literature Review</vt:lpstr>
      <vt:lpstr>Literature Review cont….</vt:lpstr>
      <vt:lpstr>Best Practices:</vt:lpstr>
      <vt:lpstr>Literature Review cont….</vt:lpstr>
      <vt:lpstr>Botswana’s Context</vt:lpstr>
      <vt:lpstr>Botswana’s Context</vt:lpstr>
      <vt:lpstr>Conclusion</vt:lpstr>
      <vt:lpstr>Recommendations </vt:lpstr>
      <vt:lpstr>Reference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13TH Southern Africa Association for Educational Assessment( SAAEA) 2019 Conference</dc:title>
  <dc:creator>OUMA</dc:creator>
  <cp:lastModifiedBy>Microsoft</cp:lastModifiedBy>
  <cp:revision>56</cp:revision>
  <dcterms:created xsi:type="dcterms:W3CDTF">2019-05-17T10:57:29Z</dcterms:created>
  <dcterms:modified xsi:type="dcterms:W3CDTF">2019-05-20T11:30:59Z</dcterms:modified>
</cp:coreProperties>
</file>